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82" r:id="rId2"/>
    <p:sldMasterId id="2147483702" r:id="rId3"/>
  </p:sldMasterIdLst>
  <p:notesMasterIdLst>
    <p:notesMasterId r:id="rId92"/>
  </p:notesMasterIdLst>
  <p:handoutMasterIdLst>
    <p:handoutMasterId r:id="rId9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45" r:id="rId49"/>
    <p:sldId id="302" r:id="rId50"/>
    <p:sldId id="303" r:id="rId51"/>
    <p:sldId id="304" r:id="rId52"/>
    <p:sldId id="305" r:id="rId53"/>
    <p:sldId id="306" r:id="rId54"/>
    <p:sldId id="307" r:id="rId55"/>
    <p:sldId id="346" r:id="rId56"/>
    <p:sldId id="347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2" r:id="rId89"/>
    <p:sldId id="343" r:id="rId90"/>
    <p:sldId id="344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2A9"/>
    <a:srgbClr val="FFFFFF"/>
    <a:srgbClr val="808080"/>
    <a:srgbClr val="BCBDC0"/>
    <a:srgbClr val="2E8636"/>
    <a:srgbClr val="F2F2F2"/>
    <a:srgbClr val="707070"/>
    <a:srgbClr val="E6E6E6"/>
    <a:srgbClr val="D9D9D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Средний стиль 4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78711" autoAdjust="0"/>
  </p:normalViewPr>
  <p:slideViewPr>
    <p:cSldViewPr>
      <p:cViewPr varScale="1">
        <p:scale>
          <a:sx n="90" d="100"/>
          <a:sy n="90" d="100"/>
        </p:scale>
        <p:origin x="218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240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5C2A7-EC62-4025-933C-BCAFCDD3DF69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46D00-F1E2-4E5B-AA0E-0CCA3EBB0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1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60018-D06A-43EF-993F-2C9FDF70442E}" type="datetimeFigureOut">
              <a:rPr lang="en-US" smtClean="0"/>
              <a:t>7/4/2018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21AFC-86E3-4DD0-9273-5E1AF32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88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3%D0%B8%D0%BF%D0%B5%D1%80%D1%82%D0%B5%D0%BA%D1%81%D1%82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u.wikipedia.org/wiki/%D0%AF%D0%B7%D1%8B%D0%BA_%D1%80%D0%B0%D0%B7%D0%BC%D0%B5%D1%82%D0%BA%D0%B8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em.info/methodology/naming-convention/#block-name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em.info/methodology/naming-convention/#element-name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em.info/methodology/naming-convention/#modifier-name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69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cap="none" dirty="0" smtClean="0"/>
              <a:t>Предистория.</a:t>
            </a:r>
            <a:r>
              <a:rPr lang="ru-RU" sz="1100" b="0" i="0" u="none" strike="noStrike" cap="none" baseline="0" dirty="0" smtClean="0"/>
              <a:t> Когда не было </a:t>
            </a:r>
            <a:r>
              <a:rPr lang="en-US" sz="1100" b="0" i="0" u="none" strike="noStrike" cap="none" baseline="0" dirty="0" err="1" smtClean="0"/>
              <a:t>css</a:t>
            </a:r>
            <a:endParaRPr lang="en" sz="1100" b="0" i="0" u="none" strike="noStrike" cap="none" dirty="0" smtClean="0"/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У каждого браузера разные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dirty="0" smtClean="0"/>
              <a:t>r</a:t>
            </a:r>
            <a:r>
              <a:rPr lang="en" sz="1100" b="0" i="0" u="none" strike="noStrike" cap="none" dirty="0" smtClean="0"/>
              <a:t>eset.css / normalize.css</a:t>
            </a:r>
            <a:endParaRPr lang="en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05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dirty="0" smtClean="0"/>
              <a:t>r</a:t>
            </a:r>
            <a:r>
              <a:rPr lang="en" sz="1100" b="0" i="0" u="none" strike="noStrike" cap="none" dirty="0" smtClean="0"/>
              <a:t>eset.css / normalize.css</a:t>
            </a:r>
            <a:endParaRPr lang="en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7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dirty="0" smtClean="0"/>
              <a:t>r</a:t>
            </a:r>
            <a:r>
              <a:rPr lang="en" sz="1100" b="0" i="0" u="none" strike="noStrike" cap="none" dirty="0" smtClean="0"/>
              <a:t>eset.css / normalize.css</a:t>
            </a:r>
            <a:endParaRPr lang="en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37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Отделение представления от разметки</a:t>
            </a:r>
            <a:endParaRPr lang="en-US" dirty="0" smtClean="0"/>
          </a:p>
          <a:p>
            <a:r>
              <a:rPr lang="ru-RU" dirty="0" smtClean="0"/>
              <a:t>Структурность</a:t>
            </a:r>
          </a:p>
          <a:p>
            <a:r>
              <a:rPr lang="ru-RU" dirty="0" smtClean="0"/>
              <a:t>Сопровождаемость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64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Inline </a:t>
            </a:r>
            <a:r>
              <a:rPr lang="ru-RU" dirty="0" smtClean="0"/>
              <a:t>стили добавляются плагинами</a:t>
            </a: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100" b="0" i="0" u="none" strike="noStrike" cap="none" dirty="0" smtClean="0"/>
              <a:t>Писать В аттрибуте – bad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50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sz="1100" b="0" i="0" u="none" strike="noStrike" cap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81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sz="1100" b="0" i="0" u="none" strike="noStrike" cap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dirty="0" smtClean="0"/>
              <a:t>Используйте классы где это возможно, чтобы сделать ваш код максимально переиспользуемым.</a:t>
            </a:r>
            <a:endParaRPr lang="en-US" sz="11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Одно и то же название класса может быть использовано несколько раз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Идентификатор может быть использован только единожды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6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cap="none" dirty="0" smtClean="0"/>
              <a:t>descendant combinator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ru-RU" sz="1100" b="0" i="0" u="none" strike="noStrike" cap="none" dirty="0" smtClean="0"/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cap="none" dirty="0" smtClean="0"/>
              <a:t>Зеленым подсвечены выбранные элементы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93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 dirty="0" smtClean="0"/>
              <a:t>child combiator</a:t>
            </a:r>
            <a:endParaRPr lang="en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7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87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100" b="0" i="0" u="none" strike="noStrike" cap="none" dirty="0" smtClean="0"/>
              <a:t>child combiator</a:t>
            </a:r>
            <a:endParaRPr lang="en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76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100" b="0" i="0" u="none" strike="noStrike" cap="none" dirty="0" smtClean="0"/>
              <a:t>adjacent sibling combinator</a:t>
            </a:r>
            <a:endParaRPr lang="en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97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cap="none" dirty="0" smtClean="0"/>
              <a:t>Назвать,</a:t>
            </a:r>
            <a:r>
              <a:rPr lang="ru-RU" sz="1100" b="0" i="0" u="none" strike="noStrike" cap="none" baseline="0" dirty="0" smtClean="0"/>
              <a:t> что означают: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 dirty="0" smtClean="0"/>
              <a:t>#, . , +, ~, </a:t>
            </a:r>
            <a:r>
              <a:rPr lang="ru-RU" sz="1100" b="0" i="0" u="none" strike="noStrike" cap="none" baseline="0" dirty="0" smtClean="0"/>
              <a:t>пробел</a:t>
            </a:r>
            <a:endParaRPr lang="en" sz="1100" b="0" i="0" u="none" strike="noStrike" cap="none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08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Как будем парсить?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Чем короче селектор тем быстрее он парсится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Не надо “помогать” браузеру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Правило трех(двух, четырех)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61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2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Как будем парсить?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Чем короче селектор тем быстрее он парсится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Не надо “помогать” браузеру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Правило трех(двух, четырех)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504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Итого !</a:t>
            </a:r>
            <a:r>
              <a:rPr lang="en-US" dirty="0" smtClean="0"/>
              <a:t>important </a:t>
            </a:r>
            <a:r>
              <a:rPr lang="ru-RU" dirty="0" smtClean="0"/>
              <a:t>меняет</a:t>
            </a:r>
            <a:r>
              <a:rPr lang="ru-RU" baseline="0" dirty="0" smtClean="0"/>
              <a:t> местами автора и юзера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5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cap="none" dirty="0" smtClean="0"/>
              <a:t>http://specificity.keegan.st/ - online calculator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cap="none" dirty="0" smtClean="0"/>
              <a:t>Pseudo разбираем на следующей лекции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cap="none" dirty="0" smtClean="0"/>
              <a:t>Вывод:</a:t>
            </a:r>
            <a:r>
              <a:rPr lang="ru-RU" sz="1100" b="0" i="0" u="none" strike="noStrike" cap="none" baseline="0" dirty="0" smtClean="0"/>
              <a:t> не писать длинные селекторы, 1-3 макс.</a:t>
            </a:r>
            <a:endParaRPr lang="ru-RU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5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ru-RU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81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ru-RU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67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100" b="0" i="1" u="none" strike="noStrike" kern="1200" cap="none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</a:t>
            </a:r>
            <a:r>
              <a:rPr lang="en-US" sz="1100" b="0" i="1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Markup Language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«</a:t>
            </a: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язык </a:t>
            </a:r>
            <a:r>
              <a:rPr lang="ru-RU" sz="1100" b="0" i="0" u="none" strike="noStrike" kern="1200" cap="none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  <a:hlinkClick r:id="rId3" tooltip="Гипертекст"/>
              </a:rPr>
              <a:t>гипертекстовой</a:t>
            </a: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разметки» - стандартизированный </a:t>
            </a: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Язык разметки"/>
              </a:rPr>
              <a:t>язык </a:t>
            </a:r>
            <a:r>
              <a:rPr lang="ru-RU" sz="1100" b="0" i="0" u="none" strike="noStrike" kern="1200" cap="none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  <a:hlinkClick r:id="rId4" tooltip="Язык разметки"/>
              </a:rPr>
              <a:t>разметки</a:t>
            </a: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документов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интернете.</a:t>
            </a:r>
            <a:endParaRPr lang="ru-RU" sz="11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0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381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 dirty="0" smtClean="0"/>
              <a:t>+ </a:t>
            </a:r>
            <a:r>
              <a:rPr lang="ru-RU" sz="1100" b="0" i="0" u="none" strike="noStrike" cap="none" baseline="0" dirty="0" smtClean="0"/>
              <a:t>с помощью </a:t>
            </a:r>
            <a:r>
              <a:rPr lang="en-US" sz="1100" b="0" i="0" u="none" strike="noStrike" cap="none" baseline="0" dirty="0" smtClean="0"/>
              <a:t>margin: 0 auto </a:t>
            </a:r>
            <a:r>
              <a:rPr lang="ru-RU" sz="1100" b="0" i="0" u="none" strike="noStrike" cap="none" baseline="0" dirty="0" smtClean="0"/>
              <a:t>центрируем блок по горизонтали</a:t>
            </a:r>
            <a:endParaRPr lang="en-US" sz="1100" b="0" i="0" u="none" strike="noStrike" cap="none" baseline="0" dirty="0" smtClean="0"/>
          </a:p>
          <a:p>
            <a:r>
              <a:rPr lang="ru-RU" sz="1100" b="0" i="1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Вертикальный</a:t>
            </a: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отступ между двумя соседними элементами равен максимальному отступу между ними. Если отступ одного элемента равен 20px, а второго 40px, то отступ между ними будет 40px.</a:t>
            </a:r>
          </a:p>
          <a:p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эффект называется эффектом «схлопывания» внешних отступов или «схлопывания» маргинов.</a:t>
            </a:r>
          </a:p>
          <a:p>
            <a:r>
              <a:rPr lang="ru-RU" sz="1100" b="0" i="1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Горизонтальные</a:t>
            </a: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отступы между элементами просто складываются.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78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" sz="1100" b="0" i="0" u="none" strike="noStrike" cap="none" dirty="0" smtClean="0"/>
              <a:t>короткая vs полная запись</a:t>
            </a:r>
            <a:endParaRPr lang="en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62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Каждый префикс для каждого движка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100" b="0" i="0" u="none" strike="noStrike" cap="none" dirty="0" smtClean="0"/>
              <a:t>Без префикса последним, так как применяется последнее из одинаковых declarations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dirty="0" err="1" smtClean="0"/>
              <a:t>Autoprefixer</a:t>
            </a:r>
            <a:r>
              <a:rPr lang="en-US" sz="1100" b="0" i="0" u="none" strike="noStrike" cap="none" baseline="0" dirty="0" smtClean="0"/>
              <a:t> </a:t>
            </a:r>
            <a:r>
              <a:rPr lang="ru-RU" sz="1100" b="0" i="0" u="none" strike="noStrike" cap="none" baseline="0" dirty="0" smtClean="0"/>
              <a:t>включается при компиляции </a:t>
            </a:r>
            <a:r>
              <a:rPr lang="en-US" sz="1100" b="0" i="0" u="none" strike="noStrike" cap="none" baseline="0" dirty="0" smtClean="0"/>
              <a:t>less/sass </a:t>
            </a:r>
            <a:r>
              <a:rPr lang="ru-RU" sz="1100" b="0" i="0" u="none" strike="noStrike" cap="none" baseline="0" dirty="0" smtClean="0"/>
              <a:t>или онлайн.</a:t>
            </a:r>
            <a:endParaRPr lang="en" sz="11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06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 smtClean="0"/>
              <a:t>По ссылке можно потренироваться</a:t>
            </a:r>
            <a:endParaRPr lang="en" sz="1100" b="0" i="0" u="none" strike="noStrike" cap="non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849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Inline – </a:t>
            </a:r>
            <a:r>
              <a:rPr lang="ru-RU" dirty="0" smtClean="0"/>
              <a:t>не применяется</a:t>
            </a:r>
            <a:r>
              <a:rPr lang="ru-RU" baseline="0" dirty="0" smtClean="0"/>
              <a:t> вертикальный </a:t>
            </a:r>
            <a:r>
              <a:rPr lang="en-US" baseline="0" dirty="0" smtClean="0"/>
              <a:t>margin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49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334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947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Динамическое вертикальное выравнивание по центру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Динамическое горизонтальное выравнивание по центру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Адаптивная вёрстка – 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таблицы – всегда таблицы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Изменить порядок следования блоков с помощью 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header/footer/row-group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Динамический прилипающий 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footer</a:t>
            </a:r>
            <a:endParaRPr lang="ru-RU" sz="1100" b="0" i="0" u="none" strike="noStrike" kern="1200" cap="none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100" b="1" i="0" u="none" strike="noStrike" kern="1200" cap="none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394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 inline-block элементы ведут себя одновременно и как блочные,</a:t>
            </a:r>
            <a:r>
              <a:rPr lang="en-US" baseline="0" dirty="0" smtClean="0"/>
              <a:t> </a:t>
            </a:r>
            <a:r>
              <a:rPr lang="ru-RU" dirty="0" smtClean="0"/>
              <a:t>и как строчные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12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sz="1100" dirty="0" smtClean="0"/>
              <a:t>What tags are present here?</a:t>
            </a:r>
          </a:p>
          <a:p>
            <a:pPr marL="342900" indent="-342900">
              <a:buAutoNum type="arabicPeriod"/>
            </a:pPr>
            <a:r>
              <a:rPr lang="en-US" sz="1100" dirty="0" smtClean="0"/>
              <a:t>What role do they play?</a:t>
            </a:r>
          </a:p>
          <a:p>
            <a:pPr marL="342900" indent="-342900">
              <a:buAutoNum type="arabicPeriod"/>
            </a:pPr>
            <a:r>
              <a:rPr lang="en-US" sz="1100" dirty="0" smtClean="0"/>
              <a:t>Are they </a:t>
            </a:r>
            <a:r>
              <a:rPr lang="en-US" sz="1100" kern="1200" dirty="0" smtClean="0">
                <a:solidFill>
                  <a:schemeClr val="tx1"/>
                </a:solidFill>
              </a:rPr>
              <a:t>mandatory</a:t>
            </a:r>
            <a:r>
              <a:rPr lang="en-US" sz="1100" dirty="0" smtClean="0"/>
              <a:t>?</a:t>
            </a:r>
          </a:p>
          <a:p>
            <a:pPr marL="342900" indent="-342900">
              <a:buAutoNum type="arabicPeriod"/>
            </a:pPr>
            <a:r>
              <a:rPr lang="en-US" sz="1100" dirty="0" smtClean="0"/>
              <a:t>Name</a:t>
            </a:r>
            <a:r>
              <a:rPr lang="en-US" sz="1100" baseline="0" dirty="0" smtClean="0"/>
              <a:t> tags under numbers 1,2,3 on the picture</a:t>
            </a:r>
          </a:p>
          <a:p>
            <a:pPr marL="0" indent="0">
              <a:buNone/>
            </a:pP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Тег &lt;html&gt; — это контейнер, в котором находится всё содержимое страницы, включая теги &lt;head&gt; и &lt;body&gt;. Как правило, тег &lt;html&gt; идёт в документе вторым после доктайпа. 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Тег &lt;head&gt; предназначен для хранения других элементов, цель которых — помочь браузеру в работе с данными. Содержимое этого тега не отображается напрямую. 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Тег &lt;body&gt; предназначен для хранения содержания веб-страницы (контента), отображаемого в окне браузера.</a:t>
            </a:r>
            <a:endParaRPr lang="en-US" sz="110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 dirty="0" smtClean="0"/>
              <a:t>Meta – meta data of the page: 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description, keywords, author of the document, last modified</a:t>
            </a:r>
            <a:endParaRPr lang="ru-RU" sz="1100" b="0" i="0" u="none" strike="noStrike" kern="1200" cap="none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Мета-теги хранят полезную для браузеров и поисковых систем информацию. Один из таких тегов — это описание ключевых слов страницы.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Кодировку HTML-страницы нужно указывать для того, чтобы веб-браузер мог правильно отображать текст на странице. Если браузер неправильно «угадает» кодировку, то вместо текста будут отображаться иероглифы.</a:t>
            </a:r>
            <a:endParaRPr lang="en-US" sz="1100" b="0" i="0" u="none" strike="noStrike" kern="1200" cap="none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&lt;meta charset='utf-8'&gt; - mandatory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Заголовок страницы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(Title)</a:t>
            </a:r>
            <a:r>
              <a:rPr lang="ru-RU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— это тот текст, который отображается в левом верхнем углу браузера, а также во вкладках.</a:t>
            </a:r>
            <a:endParaRPr lang="en-US" sz="11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100" b="0" i="0" u="none" strike="noStrike" cap="none" baseline="0" dirty="0" smtClean="0"/>
              <a:t>Страница будет работать и без него, но лучше включать</a:t>
            </a:r>
            <a:r>
              <a:rPr lang="en-US" sz="1100" b="0" i="0" u="none" strike="noStrike" cap="none" baseline="0" dirty="0" smtClean="0"/>
              <a:t>.</a:t>
            </a:r>
            <a:endParaRPr lang="ru-RU" sz="1100" b="0" i="0" u="none" strike="noStrike" cap="none" baseline="0" dirty="0" smtClean="0"/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 dirty="0" smtClean="0"/>
              <a:t>H1 – heading 1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 dirty="0" smtClean="0"/>
              <a:t>P – paragraph, just a way to present text on a page. Optional tag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73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 inline-block элементы ведут себя одновременно и как блочные,</a:t>
            </a:r>
            <a:r>
              <a:rPr lang="en-US" baseline="0" dirty="0" smtClean="0"/>
              <a:t> </a:t>
            </a:r>
            <a:r>
              <a:rPr lang="ru-RU" dirty="0" smtClean="0"/>
              <a:t>и как строчные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32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https://css-tricks.com/fighting-the-space-between-inline-block-elements/</a:t>
            </a:r>
          </a:p>
          <a:p>
            <a:r>
              <a:rPr lang="ru-RU" smtClean="0"/>
              <a:t>Флоаты</a:t>
            </a:r>
            <a:r>
              <a:rPr lang="ru-RU" baseline="0" smtClean="0"/>
              <a:t> находятся вне потока документа, места под них не отводится.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06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https://css-tricks.com/fighting-the-space-between-inline-block-elements/</a:t>
            </a:r>
          </a:p>
          <a:p>
            <a:r>
              <a:rPr lang="ru-RU" smtClean="0"/>
              <a:t>Флоаты</a:t>
            </a:r>
            <a:r>
              <a:rPr lang="ru-RU" baseline="0" smtClean="0"/>
              <a:t> находятся вне потока документа, места под них не отводится.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31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Колонка</a:t>
            </a:r>
            <a:r>
              <a:rPr lang="ru-RU" baseline="0" dirty="0" smtClean="0"/>
              <a:t> слева – одно и то же отображение может быть достигнуто разными способами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6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Колонка</a:t>
            </a:r>
            <a:r>
              <a:rPr lang="ru-RU" baseline="0" dirty="0" smtClean="0"/>
              <a:t> слева – одно и то же отображение может быть достигнуто разными способами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43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Tell about support</a:t>
            </a:r>
            <a:b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Terminology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811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0" i="0" u="none" strike="noStrike" cap="none" dirty="0" smtClean="0"/>
              <a:t>По ссылке можно потренироваться</a:t>
            </a:r>
            <a:endParaRPr lang="en" sz="1100" b="0" i="0" u="none" strike="noStrike" cap="non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85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80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-RU" dirty="0" smtClean="0"/>
              <a:t>Так же, как и для флоата,</a:t>
            </a:r>
            <a:r>
              <a:rPr lang="ru-RU" baseline="0" dirty="0" smtClean="0"/>
              <a:t> в общем потоке документа нет места для абсолютного элемента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523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ru-RU" dirty="0" smtClean="0"/>
              <a:t>Так же, как и для флоата,</a:t>
            </a:r>
            <a:r>
              <a:rPr lang="ru-RU" baseline="0" dirty="0" smtClean="0"/>
              <a:t> в общем потоке документа нет места для абсолютного элемента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7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Text formatting, e.g. &lt;strong&gt;, &lt;h3&gt;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Forms and Input, e.g. &lt;button&gt;, &lt;option&gt;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Images and Iframe, e.g. &lt;canvas&gt;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Audio and Video, e.g. &lt;audio&gt;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Links, e.g. &lt;link&gt;, &lt;a&gt;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Lists, e.g. &lt;</a:t>
            </a:r>
            <a:r>
              <a:rPr lang="en-US" dirty="0" err="1" smtClean="0"/>
              <a:t>ul</a:t>
            </a:r>
            <a:r>
              <a:rPr lang="en-US" dirty="0" smtClean="0"/>
              <a:t>&gt;, &lt;</a:t>
            </a:r>
            <a:r>
              <a:rPr lang="en-US" dirty="0" err="1" smtClean="0"/>
              <a:t>ol</a:t>
            </a:r>
            <a:r>
              <a:rPr lang="en-US" dirty="0" smtClean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Tables, e.g. &lt;table&gt;, &lt;</a:t>
            </a:r>
            <a:r>
              <a:rPr lang="en-US" dirty="0" err="1" smtClean="0"/>
              <a:t>tr</a:t>
            </a:r>
            <a:r>
              <a:rPr lang="en-US" dirty="0" smtClean="0"/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Styles and Semantics, e.g. &lt;style&gt;, &lt;header&gt;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Meta Info, e.g. &lt;meta&gt;, &lt;head&gt;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Programming, e.g. &lt;script&gt;, &lt;object&gt;</a:t>
            </a:r>
            <a:endParaRPr lang="ru-RU" dirty="0" smtClean="0"/>
          </a:p>
          <a:p>
            <a:endParaRPr lang="en-US" dirty="0" smtClean="0"/>
          </a:p>
          <a:p>
            <a:pPr algn="l"/>
            <a:r>
              <a:rPr lang="en-US" sz="1100" dirty="0" smtClean="0"/>
              <a:t>The list of all HTML tags alone is useless. </a:t>
            </a:r>
          </a:p>
          <a:p>
            <a:pPr algn="l"/>
            <a:r>
              <a:rPr lang="en-US" sz="1100" dirty="0" smtClean="0"/>
              <a:t>You need to know what they do, and how to use them.</a:t>
            </a:r>
            <a:endParaRPr lang="ru-RU" sz="11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903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89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cap="none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position:sticky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Keeps elements positioned as "fixed" or "relative" depending on how it appears in the viewport. </a:t>
            </a:r>
          </a:p>
          <a:p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http://caniuse.com/#feat=css-sticky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767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Любые позиционированные элементы на веб-странице могут накладываться друг на друга в определенном порядке, имитируя тем самым третье измерение, перпендикулярное экрану. Каждый элемент может находиться как ниже, так и выше других объектов веб-страницы, их размещением по z-оси и управляет z-index. Это свойство работает только для элементов, у которых значение position задано как absolute, fixed или relative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any </a:t>
            </a:r>
            <a:r>
              <a:rPr lang="en-US" dirty="0" smtClean="0"/>
              <a:t>z-index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value, elements stack in the order that they appear in the DOM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17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editing an html document, particularly a complicated one with several nested layers, </a:t>
            </a:r>
          </a:p>
          <a:p>
            <a:r>
              <a:rPr lang="en-US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tags make it much easier to tell at a glance where sections begin and (even more importantly) end</a:t>
            </a:r>
            <a:r>
              <a:rPr lang="en-US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u="none" strike="noStrike" kern="1200" cap="none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193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3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cap="none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:link</a:t>
            </a:r>
            <a:r>
              <a:rPr lang="ru-RU" sz="1200" b="0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 – непосещенные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:active – в момент клика по элементу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ru-RU" sz="1200" b="0" i="0" u="none" strike="noStrike" cap="none" dirty="0" smtClean="0"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cap="none" dirty="0" smtClean="0">
                <a:latin typeface="Consolas"/>
                <a:ea typeface="Consolas"/>
                <a:cs typeface="Consolas"/>
                <a:sym typeface="Consolas"/>
              </a:rPr>
              <a:t>Устанавливаются браузером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584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850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pt-BR" sz="1200" b="0" i="0" u="none" strike="noStrike" cap="none" dirty="0" smtClean="0"/>
              <a:t>n, 3n + 1, odd/even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endParaRPr lang="pt-BR" sz="1200" b="0" i="0" u="none" strike="noStrike" cap="none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pt-BR" sz="1200" b="0" i="0" u="none" strike="noStrike" cap="none" dirty="0" smtClean="0"/>
              <a:t>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232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200" b="0" i="0" u="none" strike="noStrike" cap="none" dirty="0" smtClean="0"/>
              <a:t>n, 3n + 1, odd/even</a:t>
            </a:r>
            <a:r>
              <a:rPr lang="en" sz="1200" b="0" i="0" u="none" strike="noStrike" cap="none" baseline="0" dirty="0" smtClean="0"/>
              <a:t> – </a:t>
            </a:r>
            <a:r>
              <a:rPr lang="ru-RU" sz="1200" b="0" i="0" u="none" strike="noStrike" cap="none" baseline="0" dirty="0" smtClean="0"/>
              <a:t>в слове </a:t>
            </a:r>
            <a:r>
              <a:rPr lang="en-US" sz="1200" b="0" i="0" u="none" strike="noStrike" cap="none" baseline="0" dirty="0" smtClean="0"/>
              <a:t>odd </a:t>
            </a:r>
            <a:r>
              <a:rPr lang="ru-RU" sz="1200" b="0" i="0" u="none" strike="noStrike" cap="none" baseline="0" dirty="0" smtClean="0"/>
              <a:t>нечетное кол-во букв</a:t>
            </a:r>
            <a:endParaRPr lang="en" sz="12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77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" sz="1200" b="0" i="0" u="none" strike="noStrike" cap="none" dirty="0" smtClean="0"/>
              <a:t>n, 3n + 1, odd/even</a:t>
            </a:r>
            <a:r>
              <a:rPr lang="en" sz="1200" b="0" i="0" u="none" strike="noStrike" cap="none" baseline="0" dirty="0" smtClean="0"/>
              <a:t> – </a:t>
            </a:r>
            <a:r>
              <a:rPr lang="ru-RU" sz="1200" b="0" i="0" u="none" strike="noStrike" cap="none" baseline="0" dirty="0" smtClean="0"/>
              <a:t>в слове </a:t>
            </a:r>
            <a:r>
              <a:rPr lang="en-US" sz="1200" b="0" i="0" u="none" strike="noStrike" cap="none" baseline="0" dirty="0" smtClean="0"/>
              <a:t>odd </a:t>
            </a:r>
            <a:r>
              <a:rPr lang="ru-RU" sz="1200" b="0" i="0" u="none" strike="noStrike" cap="none" baseline="0" dirty="0" smtClean="0"/>
              <a:t>нечетное кол-во букв</a:t>
            </a:r>
            <a:endParaRPr lang="en" sz="12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76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rtl="0">
              <a:spcBef>
                <a:spcPts val="0"/>
              </a:spcBef>
              <a:buSzPct val="25000"/>
              <a:buAutoNum type="arabicPeriod"/>
            </a:pPr>
            <a:r>
              <a:rPr lang="en" sz="1100" b="0" i="0" u="none" strike="noStrike" cap="none" baseline="0" dirty="0" smtClean="0"/>
              <a:t>Animal farm – h1, </a:t>
            </a:r>
            <a:r>
              <a:rPr lang="ru-RU" sz="1100" b="0" i="0" u="none" strike="noStrike" cap="none" baseline="0" dirty="0" smtClean="0"/>
              <a:t>показать </a:t>
            </a:r>
            <a:r>
              <a:rPr lang="en-US" sz="1100" b="0" i="0" u="none" strike="noStrike" cap="none" baseline="0" dirty="0" smtClean="0"/>
              <a:t>h</a:t>
            </a:r>
            <a:r>
              <a:rPr lang="ru-RU" sz="1100" b="0" i="0" u="none" strike="noStrike" cap="none" baseline="0" dirty="0" smtClean="0"/>
              <a:t>2-</a:t>
            </a:r>
            <a:r>
              <a:rPr lang="en-US" sz="1100" b="0" i="0" u="none" strike="noStrike" cap="none" baseline="0" dirty="0" smtClean="0"/>
              <a:t>h</a:t>
            </a:r>
            <a:r>
              <a:rPr lang="ru-RU" sz="1100" b="0" i="0" u="none" strike="noStrike" cap="none" baseline="0" dirty="0" smtClean="0"/>
              <a:t>4</a:t>
            </a:r>
            <a:r>
              <a:rPr lang="en-US" sz="1100" b="0" i="0" u="none" strike="noStrike" cap="none" baseline="0" dirty="0" smtClean="0"/>
              <a:t> (George Orwell, 1945, 7 Commandments, Character set)</a:t>
            </a:r>
          </a:p>
          <a:p>
            <a:pPr marL="228600" marR="0" lvl="0" indent="-228600" algn="l" rtl="0">
              <a:spcBef>
                <a:spcPts val="0"/>
              </a:spcBef>
              <a:buSzPct val="25000"/>
              <a:buAutoNum type="arabicPeriod"/>
            </a:pPr>
            <a:r>
              <a:rPr lang="en-US" sz="1100" b="0" i="0" u="none" strike="noStrike" cap="none" baseline="0" dirty="0" smtClean="0"/>
              <a:t>George Orwell – a, </a:t>
            </a:r>
            <a:r>
              <a:rPr lang="ru-RU" sz="1100" b="0" i="0" u="none" strike="noStrike" cap="none" baseline="0" dirty="0" smtClean="0"/>
              <a:t>внутри </a:t>
            </a:r>
            <a:r>
              <a:rPr lang="en-US" sz="1100" b="0" i="0" u="none" strike="noStrike" cap="none" baseline="0" dirty="0" smtClean="0"/>
              <a:t>h2</a:t>
            </a:r>
          </a:p>
          <a:p>
            <a:pPr marL="228600" marR="0" lvl="0" indent="-228600" algn="l" rtl="0">
              <a:spcBef>
                <a:spcPts val="0"/>
              </a:spcBef>
              <a:buSzPct val="25000"/>
              <a:buAutoNum type="arabicPeriod"/>
            </a:pPr>
            <a:r>
              <a:rPr lang="en-US" sz="1100" b="0" i="0" u="none" strike="noStrike" cap="none" baseline="0" dirty="0" smtClean="0"/>
              <a:t>Text – p, underlined – strong</a:t>
            </a:r>
          </a:p>
          <a:p>
            <a:pPr marL="228600" marR="0" lvl="0" indent="-228600" algn="l" rtl="0">
              <a:spcBef>
                <a:spcPts val="0"/>
              </a:spcBef>
              <a:buSzPct val="25000"/>
              <a:buAutoNum type="arabicPeriod"/>
            </a:pPr>
            <a:r>
              <a:rPr lang="en-US" sz="1100" b="0" i="0" u="none" strike="noStrike" cap="none" baseline="0" dirty="0" smtClean="0"/>
              <a:t>Ordered list – </a:t>
            </a:r>
            <a:r>
              <a:rPr lang="en-US" sz="1100" b="0" i="0" u="none" strike="noStrike" cap="none" baseline="0" dirty="0" err="1" smtClean="0"/>
              <a:t>ol</a:t>
            </a:r>
            <a:endParaRPr lang="en-US" sz="1100" b="0" i="0" u="none" strike="noStrike" cap="none" baseline="0" dirty="0" smtClean="0"/>
          </a:p>
          <a:p>
            <a:pPr marL="228600" marR="0" lvl="0" indent="-228600" algn="l" rtl="0">
              <a:spcBef>
                <a:spcPts val="0"/>
              </a:spcBef>
              <a:buSzPct val="25000"/>
              <a:buAutoNum type="arabicPeriod"/>
            </a:pPr>
            <a:r>
              <a:rPr lang="en-US" sz="1100" b="0" i="0" u="none" strike="noStrike" cap="none" baseline="0" dirty="0" smtClean="0"/>
              <a:t>1,2 – sup, sub + anchor link</a:t>
            </a:r>
          </a:p>
          <a:p>
            <a:pPr marL="228600" marR="0" lvl="0" indent="-228600" algn="l" rtl="0">
              <a:spcBef>
                <a:spcPts val="0"/>
              </a:spcBef>
              <a:buSzPct val="25000"/>
              <a:buAutoNum type="arabicPeriod"/>
            </a:pPr>
            <a:r>
              <a:rPr lang="en-US" sz="1100" b="0" i="0" u="none" strike="noStrike" cap="none" baseline="0" dirty="0" smtClean="0"/>
              <a:t>Underlined friend – </a:t>
            </a:r>
            <a:r>
              <a:rPr lang="en-US" sz="1100" b="0" i="0" u="none" strike="noStrike" cap="none" baseline="0" dirty="0" err="1" smtClean="0"/>
              <a:t>em</a:t>
            </a:r>
            <a:endParaRPr lang="en-US" sz="1100" b="0" i="0" u="none" strike="noStrike" cap="none" baseline="0" dirty="0" smtClean="0"/>
          </a:p>
          <a:p>
            <a:pPr marL="228600" marR="0" lvl="0" indent="-228600" algn="l" rtl="0">
              <a:spcBef>
                <a:spcPts val="0"/>
              </a:spcBef>
              <a:buSzPct val="25000"/>
              <a:buAutoNum type="arabicPeriod"/>
            </a:pPr>
            <a:r>
              <a:rPr lang="en-US" sz="1100" b="0" i="0" u="none" strike="noStrike" cap="none" baseline="0" dirty="0" smtClean="0"/>
              <a:t>Pre, </a:t>
            </a:r>
            <a:r>
              <a:rPr lang="ru-RU" sz="1100" b="0" i="0" u="none" strike="noStrike" cap="none" baseline="0" dirty="0" smtClean="0"/>
              <a:t>сохраняет форматирование</a:t>
            </a:r>
          </a:p>
          <a:p>
            <a:pPr marL="228600" marR="0" lvl="0" indent="-228600" algn="l" rtl="0">
              <a:spcBef>
                <a:spcPts val="0"/>
              </a:spcBef>
              <a:buSzPct val="25000"/>
              <a:buAutoNum type="arabicPeriod"/>
            </a:pPr>
            <a:r>
              <a:rPr lang="en-US" sz="1100" b="0" i="0" u="none" strike="noStrike" cap="none" baseline="0" dirty="0" err="1" smtClean="0"/>
              <a:t>Hr</a:t>
            </a:r>
            <a:r>
              <a:rPr lang="en-US" sz="1100" b="0" i="0" u="none" strike="noStrike" cap="none" baseline="0" dirty="0" smtClean="0"/>
              <a:t> </a:t>
            </a:r>
          </a:p>
          <a:p>
            <a:pPr marL="228600" marR="0" lvl="0" indent="-228600" algn="l" rtl="0">
              <a:spcBef>
                <a:spcPts val="0"/>
              </a:spcBef>
              <a:buSzPct val="25000"/>
              <a:buAutoNum type="arabicPeriod"/>
            </a:pPr>
            <a:r>
              <a:rPr lang="ru-RU" sz="1100" b="0" i="0" u="none" strike="noStrike" cap="none" baseline="0" dirty="0" smtClean="0"/>
              <a:t>Список определений – </a:t>
            </a:r>
            <a:r>
              <a:rPr lang="en-US" sz="1100" b="0" i="0" u="none" strike="noStrike" cap="none" baseline="0" dirty="0" smtClean="0"/>
              <a:t>dl – </a:t>
            </a:r>
            <a:r>
              <a:rPr lang="en-US" sz="1100" b="0" i="0" u="none" strike="noStrike" cap="none" baseline="0" dirty="0" err="1" smtClean="0"/>
              <a:t>dt</a:t>
            </a:r>
            <a:r>
              <a:rPr lang="en-US" sz="1100" b="0" i="0" u="none" strike="noStrike" cap="none" baseline="0" dirty="0" smtClean="0"/>
              <a:t> – </a:t>
            </a:r>
            <a:r>
              <a:rPr lang="en-US" sz="1100" b="0" i="0" u="none" strike="noStrike" cap="none" baseline="0" dirty="0" err="1" smtClean="0"/>
              <a:t>dd</a:t>
            </a:r>
            <a:r>
              <a:rPr lang="en-US" sz="1100" b="0" i="0" u="none" strike="noStrike" cap="none" baseline="0" dirty="0" smtClean="0"/>
              <a:t> – list, title, definition  </a:t>
            </a:r>
            <a:endParaRPr lang="en" sz="1100" b="0" i="0" u="none" strike="noStrike" cap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970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dirty="0" smtClean="0"/>
              <a:t>The UI element states pseudo-classes</a:t>
            </a:r>
            <a:endParaRPr lang="en" sz="12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4800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-US" sz="1200" b="0" i="0" u="none" strike="noStrike" cap="none" dirty="0" smtClean="0"/>
              <a:t>: vs ::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endParaRPr lang="en-US" sz="1200" b="0" i="0" u="none" strike="noStrike" cap="none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-US" sz="1200" b="0" i="0" u="none" strike="noStrike" cap="none" dirty="0" smtClean="0"/>
              <a:t>After, before – </a:t>
            </a:r>
            <a:r>
              <a:rPr lang="ru-RU" sz="1200" b="0" i="0" u="none" strike="noStrike" cap="none" dirty="0" smtClean="0"/>
              <a:t>до и после контента, демо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endParaRPr lang="ru-RU" sz="1200" b="0" i="0" u="none" strike="noStrike" cap="none"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-US" sz="1200" b="0" i="0" u="none" strike="noStrike" cap="none" dirty="0" smtClean="0"/>
              <a:t>Icon fonts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rPr lang="en-US" sz="1200" b="0" i="0" u="none" strike="noStrike" cap="none" dirty="0" err="1" smtClean="0"/>
              <a:t>clearfix</a:t>
            </a:r>
            <a:endParaRPr lang="en-US" sz="1200" b="0" i="0" u="none" strike="noStrike" cap="none" dirty="0" smtClean="0"/>
          </a:p>
          <a:p>
            <a:pPr marL="0" marR="0" lvl="0" indent="0" algn="l" rtl="0">
              <a:spcBef>
                <a:spcPts val="0"/>
              </a:spcBef>
              <a:buSzPct val="25000"/>
              <a:buFont typeface="Arial"/>
              <a:buNone/>
            </a:pPr>
            <a:r>
              <a:rPr lang="en-US" sz="1200" b="0" i="0" u="none" strike="noStrike" cap="none" dirty="0" smtClean="0"/>
              <a:t>triangles</a:t>
            </a:r>
            <a:endParaRPr lang="en-US" sz="1200" b="0" i="0" u="none" strike="noStrike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580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ru-RU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Тег </a:t>
            </a:r>
            <a:r>
              <a:rPr lang="ru-RU" sz="1200" b="1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&lt;button&gt;</a:t>
            </a:r>
            <a:r>
              <a:rPr lang="ru-RU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создает на веб-странице кнопки и по своему действию напоминает результат, получаемый с помощью тега </a:t>
            </a:r>
            <a:r>
              <a:rPr lang="ru-RU" sz="1200" b="1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&lt;input&gt;</a:t>
            </a:r>
            <a:r>
              <a:rPr lang="ru-RU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(с атрибутом type="button | reset | submit"). В отличие от этого тега, </a:t>
            </a:r>
            <a:r>
              <a:rPr lang="ru-RU" sz="1200" b="1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&lt;button&gt;</a:t>
            </a:r>
            <a:r>
              <a:rPr lang="ru-RU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предлагает расширенные возможности по созданию кнопок. Например, на подобной кнопке можно размещать любые элементы HTML, в том числе изображения. Используя стили можно определить вид кнопки путем изменения шрифта, цвета фона, размеров и других параметров.</a:t>
            </a: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580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2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032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575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need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 CSS Approach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Modular approach, information exists in the form of small packets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 components)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helps in easy collaboration and increases the scope of code reusability or scalability.</a:t>
            </a:r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485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112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block 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describes its purpose ("What is it?" — menu or button), not its state ("What does it look like?" — red or big).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block shouldn't influence its environment, meaning you shouldn't set the external geometry (margin) or positioning for the block.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also shouldn't use CSS tag or ID selectors when using BEM.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ensures the necessary independence for reusing blocks or moving them from place to place.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 can be nested in each other.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have any number of nesting levels.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846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composite part of a block that can't be used separately from it.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element 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describes its purpose ("What is this?" — item, text, etc.), not its state ("What type, or what does it look like?" — red, big, etc.).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structure of an element's full name is block-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name__element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-name. The element name is separated from the block name with a double underscore (__).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 can be nested inside each other.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have any number of nesting levels.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is always part of a block, not another element. This means that element names can't define a hierarchy such as block__elem1__elem2.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block name defines the namespace, which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guarantees that the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elements are dependent on the block </a:t>
            </a: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49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SzPct val="25000"/>
              <a:buFont typeface="Consolas"/>
              <a:buNone/>
            </a:pPr>
            <a:r>
              <a:rPr lang="en" sz="1100" b="0" i="0" u="none" strike="noStrike" kern="1200" cap="none" baseline="0" dirty="0" smtClean="0">
                <a:solidFill>
                  <a:schemeClr val="dk1"/>
                </a:solidFill>
                <a:latin typeface="+mn-lt"/>
                <a:ea typeface="Consolas"/>
                <a:cs typeface="Consolas"/>
                <a:sym typeface="Consolas"/>
              </a:rPr>
              <a:t>Some HTML5 input types:</a:t>
            </a:r>
          </a:p>
          <a:p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Date, time</a:t>
            </a:r>
          </a:p>
          <a:p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 </a:t>
            </a:r>
          </a:p>
          <a:p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</a:t>
            </a:r>
          </a:p>
          <a:p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 </a:t>
            </a:r>
          </a:p>
          <a:p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 </a:t>
            </a:r>
          </a:p>
          <a:p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 </a:t>
            </a:r>
          </a:p>
          <a:p>
            <a:r>
              <a:rPr lang="en-US" sz="1100" b="0" i="0" u="none" strike="noStrike" kern="1200" cap="none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sz="1100" b="0" i="0" u="none" strike="noStrike" kern="1200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941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entity that defines the appearance, state, or behavior of a block or element.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modifier name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describes its appearance ("What size?" or "Which theme?" and so on —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size_s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theme_islands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its state ("How is it different from the others?" — disabled, focused, etc.) and its behavior ("How does it behave?" or "How does it respond to the user?" — such as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directions_left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-top).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modifier name is separated from the block or element name by a single underscore (_).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modifier can't be used alone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BEM perspective, a modifier can't be used in isolation from the modified block or element. A modifier should change the appearance, behavior, or state of the entity, not replace it.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113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Responsive Web Design makes your web page look good on all devices (desktops, tablets, and phones).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Responsive Web Design is about using CSS and HTML to resize, hide, shrink, enlarge, or move the content to make it look good on any screen</a:t>
            </a:r>
          </a:p>
          <a:p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84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680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061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58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942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245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62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850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31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 valid pages rely on the browser to </a:t>
            </a:r>
            <a:r>
              <a:rPr lang="en-US" sz="1100" b="1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auto-correct your code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100" b="1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 will render faster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You’re ensuring that your </a:t>
            </a:r>
            <a:r>
              <a:rPr lang="en-US" sz="1100" b="1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 will work with future technologies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100" b="1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picked up the page that had valid HTML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valid CSS and indexed this page over the rest.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100" b="1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 to all types of browsers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dk1"/>
              </a:buClr>
              <a:buSzPct val="25000"/>
              <a:buFont typeface="Consolas"/>
              <a:buNone/>
            </a:pP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 </a:t>
            </a:r>
            <a:r>
              <a:rPr lang="en-US" sz="1100" b="1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feels good</a:t>
            </a:r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when you run a valid check on your site and you see the green bar appear :)</a:t>
            </a:r>
            <a:endParaRPr lang="en-US" sz="1100" b="0" i="0" u="none" strike="noStrike" kern="1200" cap="non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0018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424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position:sticky</a:t>
            </a:r>
            <a:r>
              <a:rPr lang="en-US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Keeps elements positioned as "fixed" or "relative" depending on how it appears in the viewport. </a:t>
            </a:r>
          </a:p>
          <a:p>
            <a:r>
              <a:rPr lang="en-US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http://caniuse.com/#feat=css-sticky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A21AFC-86E3-4DD0-9273-5E1AF32C91D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19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is a language that describes the style of an HTML document.</a:t>
            </a:r>
          </a:p>
          <a:p>
            <a:r>
              <a:rPr lang="en-US" sz="1100" b="0" i="0" u="none" strike="noStrike" kern="1200" cap="none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describes how HTML elements should be displayed.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0A21AFC-86E3-4DD0-9273-5E1AF32C91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4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 userDrawn="1"/>
        </p:nvCxnSpPr>
        <p:spPr>
          <a:xfrm>
            <a:off x="576000" y="6093296"/>
            <a:ext cx="216024" cy="0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3429000"/>
            <a:ext cx="3312368" cy="21602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4200" cap="all" baseline="0">
                <a:solidFill>
                  <a:schemeClr val="bg2"/>
                </a:solidFill>
                <a:latin typeface="Arial Black" panose="020B0A04020102020204" pitchFamily="34" charset="0"/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n-US" dirty="0" smtClean="0"/>
              <a:t>DIVIDING </a:t>
            </a:r>
            <a:r>
              <a:rPr lang="en-US" dirty="0" err="1" smtClean="0"/>
              <a:t>SLIDe</a:t>
            </a:r>
            <a:endParaRPr lang="en-US" dirty="0"/>
          </a:p>
        </p:txBody>
      </p:sp>
      <p:sp>
        <p:nvSpPr>
          <p:cNvPr id="9" name="Text Placeholder 35"/>
          <p:cNvSpPr>
            <a:spLocks noGrp="1"/>
          </p:cNvSpPr>
          <p:nvPr>
            <p:ph type="body" sz="quarter" idx="12" hasCustomPrompt="1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Quotation, additional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401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2" pos="3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535"/>
            <a:ext cx="123825" cy="276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20" y="442800"/>
            <a:ext cx="276225" cy="276225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832322" y="442800"/>
            <a:ext cx="40531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A8A9033-43B4-495E-9CC2-052EECE3BC38}" type="slidenum">
              <a:rPr lang="en-US" sz="1200" smtClean="0">
                <a:solidFill>
                  <a:schemeClr val="bg2"/>
                </a:solidFill>
              </a:rPr>
              <a:pPr algn="just"/>
              <a:t>‹#›</a:t>
            </a:fld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3851" y="0"/>
            <a:ext cx="8507726" cy="11967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4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-6051" y="1196752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23850" y="1341437"/>
            <a:ext cx="8496300" cy="48958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4427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pos="204">
          <p15:clr>
            <a:srgbClr val="FBAE40"/>
          </p15:clr>
        </p15:guide>
        <p15:guide id="3" orient="horz" pos="3929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535"/>
            <a:ext cx="123825" cy="276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20" y="442800"/>
            <a:ext cx="276225" cy="276225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832322" y="442800"/>
            <a:ext cx="40531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A8A9033-43B4-495E-9CC2-052EECE3BC38}" type="slidenum">
              <a:rPr lang="en-US" sz="1200" smtClean="0">
                <a:solidFill>
                  <a:schemeClr val="bg2"/>
                </a:solidFill>
              </a:rPr>
              <a:pPr algn="just"/>
              <a:t>‹#›</a:t>
            </a:fld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3851" y="0"/>
            <a:ext cx="8507726" cy="11967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4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-6051" y="1196752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23850" y="1341437"/>
            <a:ext cx="8496300" cy="48958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083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pos="204">
          <p15:clr>
            <a:srgbClr val="FBAE40"/>
          </p15:clr>
        </p15:guide>
        <p15:guide id="3" orient="horz" pos="3929" userDrawn="1">
          <p15:clr>
            <a:srgbClr val="FBAE40"/>
          </p15:clr>
        </p15:guide>
        <p15:guide id="4" pos="55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e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</a:t>
            </a:r>
            <a:r>
              <a:rPr lang="en-US" dirty="0" err="1" smtClean="0"/>
              <a:t>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/>
          </p:nvPr>
        </p:nvSpPr>
        <p:spPr>
          <a:xfrm>
            <a:off x="323849" y="1340766"/>
            <a:ext cx="8502422" cy="489654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401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556" userDrawn="1">
          <p15:clr>
            <a:srgbClr val="FBAE40"/>
          </p15:clr>
        </p15:guide>
        <p15:guide id="3" pos="20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22940" y="1772816"/>
            <a:ext cx="2592288" cy="374441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331972" y="1772816"/>
            <a:ext cx="2592288" cy="374441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6118421" y="1772816"/>
            <a:ext cx="2592288" cy="374441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691680" y="1587682"/>
            <a:ext cx="1282673" cy="288032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679324" y="1577648"/>
            <a:ext cx="128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all" dirty="0" smtClean="0">
                <a:solidFill>
                  <a:schemeClr val="bg2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Bad practice</a:t>
            </a:r>
            <a:endParaRPr lang="en-US" sz="1400" b="1" cap="all" dirty="0">
              <a:solidFill>
                <a:schemeClr val="bg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355975" y="1587682"/>
            <a:ext cx="1427805" cy="288032"/>
          </a:xfrm>
          <a:prstGeom prst="rect">
            <a:avLst/>
          </a:prstGeom>
          <a:solidFill>
            <a:srgbClr val="2E8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4351600" y="1577648"/>
            <a:ext cx="162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all" dirty="0" smtClean="0">
                <a:solidFill>
                  <a:schemeClr val="bg2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good practice</a:t>
            </a:r>
            <a:endParaRPr lang="en-US" sz="1400" b="1" cap="all" dirty="0">
              <a:solidFill>
                <a:schemeClr val="bg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7287557" y="1587682"/>
            <a:ext cx="1282673" cy="288032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295948" y="1577648"/>
            <a:ext cx="128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all" dirty="0">
                <a:solidFill>
                  <a:schemeClr val="bg2"/>
                </a:solidFill>
                <a:latin typeface="Arial Narrow" panose="020B0606020202030204" pitchFamily="34" charset="0"/>
              </a:rPr>
              <a:t>Code snippet</a:t>
            </a:r>
            <a:endParaRPr lang="en-US" sz="1400" b="1" cap="all" dirty="0">
              <a:solidFill>
                <a:schemeClr val="bg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27" y="6447829"/>
            <a:ext cx="9159404" cy="437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5" y="6561735"/>
            <a:ext cx="995164" cy="193972"/>
          </a:xfrm>
          <a:prstGeom prst="rect">
            <a:avLst/>
          </a:prstGeom>
        </p:spPr>
      </p:pic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835696" y="6476158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1885950"/>
            <a:ext cx="2592387" cy="363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Some code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331419" y="1885950"/>
            <a:ext cx="2592387" cy="363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Some code</a:t>
            </a:r>
            <a:endParaRPr lang="ru-RU" dirty="0"/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6106585" y="1885950"/>
            <a:ext cx="2592387" cy="363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Some code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58759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6446183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475656" y="6555851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5851"/>
            <a:ext cx="1005840" cy="196053"/>
          </a:xfrm>
          <a:prstGeom prst="rect">
            <a:avLst/>
          </a:prstGeom>
        </p:spPr>
      </p:pic>
      <p:sp>
        <p:nvSpPr>
          <p:cNvPr id="21" name="Footer Placeholder 5"/>
          <p:cNvSpPr txBox="1">
            <a:spLocks/>
          </p:cNvSpPr>
          <p:nvPr userDrawn="1"/>
        </p:nvSpPr>
        <p:spPr>
          <a:xfrm>
            <a:off x="1619672" y="6446183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522940" y="1772816"/>
            <a:ext cx="2592288" cy="3744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3331972" y="1772816"/>
            <a:ext cx="2592288" cy="3744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6118421" y="1772816"/>
            <a:ext cx="2592288" cy="374441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1691680" y="1587682"/>
            <a:ext cx="1282673" cy="288032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1679324" y="1577648"/>
            <a:ext cx="128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all" dirty="0" smtClean="0">
                <a:solidFill>
                  <a:schemeClr val="bg2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Bad practice</a:t>
            </a:r>
            <a:endParaRPr lang="en-US" sz="1400" b="1" cap="all" dirty="0">
              <a:solidFill>
                <a:schemeClr val="bg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4355975" y="1587682"/>
            <a:ext cx="1427805" cy="288032"/>
          </a:xfrm>
          <a:prstGeom prst="rect">
            <a:avLst/>
          </a:prstGeom>
          <a:solidFill>
            <a:srgbClr val="2E8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 userDrawn="1"/>
        </p:nvSpPr>
        <p:spPr>
          <a:xfrm>
            <a:off x="4351600" y="1577648"/>
            <a:ext cx="162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all" dirty="0" smtClean="0">
                <a:solidFill>
                  <a:schemeClr val="bg2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good practice</a:t>
            </a:r>
            <a:endParaRPr lang="en-US" sz="1400" b="1" cap="all" dirty="0">
              <a:solidFill>
                <a:schemeClr val="bg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7287557" y="1587682"/>
            <a:ext cx="1282673" cy="288032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 userDrawn="1"/>
        </p:nvSpPr>
        <p:spPr>
          <a:xfrm>
            <a:off x="7295948" y="1577648"/>
            <a:ext cx="1282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cap="all" dirty="0">
                <a:solidFill>
                  <a:schemeClr val="bg2"/>
                </a:solidFill>
                <a:latin typeface="Arial Narrow" panose="020B0606020202030204" pitchFamily="34" charset="0"/>
              </a:rPr>
              <a:t>Code snippet</a:t>
            </a:r>
            <a:endParaRPr lang="en-US" sz="1400" b="1" cap="all" dirty="0">
              <a:solidFill>
                <a:schemeClr val="bg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522288" y="1885950"/>
            <a:ext cx="2592387" cy="363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Some code</a:t>
            </a:r>
            <a:endParaRPr lang="ru-RU" dirty="0"/>
          </a:p>
        </p:txBody>
      </p:sp>
      <p:sp>
        <p:nvSpPr>
          <p:cNvPr id="35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3331419" y="1885950"/>
            <a:ext cx="2592387" cy="363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Some code</a:t>
            </a:r>
            <a:endParaRPr lang="ru-RU" dirty="0"/>
          </a:p>
        </p:txBody>
      </p:sp>
      <p:sp>
        <p:nvSpPr>
          <p:cNvPr id="36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6106585" y="1885950"/>
            <a:ext cx="2592387" cy="3630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Some code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4002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9"/>
          <p:cNvSpPr>
            <a:spLocks noGrp="1"/>
          </p:cNvSpPr>
          <p:nvPr>
            <p:ph type="title" hasCustomPrompt="1"/>
          </p:nvPr>
        </p:nvSpPr>
        <p:spPr>
          <a:xfrm>
            <a:off x="331659" y="-14570"/>
            <a:ext cx="8496300" cy="11967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6184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5851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5851"/>
            <a:ext cx="1005840" cy="19605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323850" y="1771199"/>
            <a:ext cx="8503200" cy="4104000"/>
          </a:xfrm>
          <a:prstGeom prst="rect">
            <a:avLst/>
          </a:prstGeom>
          <a:solidFill>
            <a:schemeClr val="bg2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5"/>
          <p:cNvSpPr txBox="1">
            <a:spLocks/>
          </p:cNvSpPr>
          <p:nvPr userDrawn="1"/>
        </p:nvSpPr>
        <p:spPr>
          <a:xfrm>
            <a:off x="1619672" y="6446183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NAME</a:t>
            </a:r>
            <a:endParaRPr lang="en-US" dirty="0"/>
          </a:p>
        </p:txBody>
      </p:sp>
      <p:sp>
        <p:nvSpPr>
          <p:cNvPr id="10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862952"/>
            <a:ext cx="8503200" cy="4012246"/>
          </a:xfrm>
          <a:prstGeom prst="rect">
            <a:avLst/>
          </a:prstGeom>
          <a:noFill/>
        </p:spPr>
        <p:txBody>
          <a:bodyPr tIns="46800" bIns="46800"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Some code</a:t>
            </a:r>
            <a:endParaRPr lang="ru-RU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6876000" y="1598400"/>
            <a:ext cx="1684800" cy="309600"/>
          </a:xfrm>
          <a:prstGeom prst="rect">
            <a:avLst/>
          </a:prstGeom>
          <a:solidFill>
            <a:srgbClr val="0B52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6876000" y="1598400"/>
            <a:ext cx="168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cap="all" dirty="0">
                <a:solidFill>
                  <a:schemeClr val="bg2"/>
                </a:solidFill>
                <a:latin typeface="Arial Narrow" panose="020B0606020202030204" pitchFamily="34" charset="0"/>
              </a:rPr>
              <a:t>Code snippet</a:t>
            </a:r>
            <a:endParaRPr lang="en-US" sz="1400" b="1" cap="all" dirty="0">
              <a:solidFill>
                <a:schemeClr val="bg2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6456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04" userDrawn="1">
          <p15:clr>
            <a:srgbClr val="FBAE40"/>
          </p15:clr>
        </p15:guide>
        <p15:guide id="3" orient="horz" pos="2931" userDrawn="1">
          <p15:clr>
            <a:srgbClr val="FBAE40"/>
          </p15:clr>
        </p15:guide>
        <p15:guide id="4" orient="horz" pos="365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00" y="1627200"/>
            <a:ext cx="692993" cy="55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800" y="1627200"/>
            <a:ext cx="672681" cy="65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494800"/>
            <a:ext cx="4104000" cy="3168352"/>
          </a:xfrm>
          <a:prstGeom prst="rect">
            <a:avLst/>
          </a:prstGeom>
          <a:solidFill>
            <a:schemeClr val="bg1"/>
          </a:solidFill>
        </p:spPr>
        <p:txBody>
          <a:bodyPr lIns="72000" tIns="72000" rIns="72000" bIns="72000"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Some code</a:t>
            </a:r>
            <a:endParaRPr lang="ru-RU" dirty="0"/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11" hasCustomPrompt="1"/>
          </p:nvPr>
        </p:nvSpPr>
        <p:spPr>
          <a:xfrm>
            <a:off x="4716461" y="2494800"/>
            <a:ext cx="4111200" cy="3168000"/>
          </a:xfrm>
          <a:prstGeom prst="rect">
            <a:avLst/>
          </a:prstGeom>
          <a:solidFill>
            <a:schemeClr val="bg1"/>
          </a:solidFill>
        </p:spPr>
        <p:txBody>
          <a:bodyPr lIns="72000" tIns="72000" rIns="72000" bIns="72000"/>
          <a:lstStyle>
            <a:lvl1pPr marL="0" indent="0">
              <a:buNone/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Some code</a:t>
            </a:r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2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7682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pos="20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ext St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323849" y="1407040"/>
            <a:ext cx="8502422" cy="25260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4077072"/>
            <a:ext cx="8502422" cy="2160240"/>
          </a:xfrm>
          <a:prstGeom prst="rect">
            <a:avLst/>
          </a:prstGeom>
        </p:spPr>
        <p:txBody>
          <a:bodyPr lIns="0" tIns="0" rIns="0" bIns="0"/>
          <a:lstStyle>
            <a:lvl1pPr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 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323849" y="0"/>
            <a:ext cx="8502422" cy="11967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8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Dem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" y="1202400"/>
            <a:ext cx="6194815" cy="5251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49" y="0"/>
            <a:ext cx="8502422" cy="11967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16215" y="2132855"/>
            <a:ext cx="2310056" cy="1512168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516215" y="1675655"/>
            <a:ext cx="2310055" cy="313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16214" y="4437112"/>
            <a:ext cx="2303324" cy="1512168"/>
          </a:xfrm>
          <a:prstGeom prst="rect">
            <a:avLst/>
          </a:prstGeom>
        </p:spPr>
        <p:txBody>
          <a:bodyPr/>
          <a:lstStyle>
            <a:lvl1pPr marL="285750" indent="-285750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516214" y="3954759"/>
            <a:ext cx="2303323" cy="3131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98" y="1772816"/>
            <a:ext cx="5770761" cy="3976825"/>
          </a:xfrm>
          <a:prstGeom prst="rect">
            <a:avLst/>
          </a:prstGeom>
        </p:spPr>
      </p:pic>
      <p:sp>
        <p:nvSpPr>
          <p:cNvPr id="12" name="Content Placeholder 11" title="blblb"/>
          <p:cNvSpPr>
            <a:spLocks noGrp="1"/>
          </p:cNvSpPr>
          <p:nvPr>
            <p:ph sz="quarter" idx="18"/>
          </p:nvPr>
        </p:nvSpPr>
        <p:spPr>
          <a:xfrm>
            <a:off x="1530000" y="2170800"/>
            <a:ext cx="3960000" cy="297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11" title="blblb"/>
          <p:cNvSpPr>
            <a:spLocks noGrp="1"/>
          </p:cNvSpPr>
          <p:nvPr>
            <p:ph sz="quarter" idx="19"/>
          </p:nvPr>
        </p:nvSpPr>
        <p:spPr>
          <a:xfrm>
            <a:off x="345599" y="3613017"/>
            <a:ext cx="1008000" cy="1760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-6051" y="1196752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5259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69" y="1035429"/>
            <a:ext cx="3878263" cy="56013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036800"/>
            <a:ext cx="3878263" cy="5601369"/>
          </a:xfrm>
          <a:prstGeom prst="rect">
            <a:avLst/>
          </a:prstGeom>
        </p:spPr>
      </p:pic>
      <p:sp>
        <p:nvSpPr>
          <p:cNvPr id="18" name="Content Placeholder 11" title="blblb"/>
          <p:cNvSpPr>
            <a:spLocks noGrp="1"/>
          </p:cNvSpPr>
          <p:nvPr>
            <p:ph sz="quarter" idx="19"/>
          </p:nvPr>
        </p:nvSpPr>
        <p:spPr>
          <a:xfrm>
            <a:off x="1965600" y="2127120"/>
            <a:ext cx="1904400" cy="3390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Content Placeholder 11" title="blblb"/>
          <p:cNvSpPr>
            <a:spLocks noGrp="1"/>
          </p:cNvSpPr>
          <p:nvPr>
            <p:ph sz="quarter" idx="20"/>
          </p:nvPr>
        </p:nvSpPr>
        <p:spPr>
          <a:xfrm>
            <a:off x="5266800" y="2127120"/>
            <a:ext cx="1908000" cy="33901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2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914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3429000"/>
            <a:ext cx="3312368" cy="21602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spcBef>
                <a:spcPts val="0"/>
              </a:spcBef>
              <a:buNone/>
              <a:defRPr sz="4200" cap="all" baseline="0">
                <a:solidFill>
                  <a:schemeClr val="bg2"/>
                </a:solidFill>
                <a:latin typeface="Arial Black" panose="020B0A04020102020204" pitchFamily="34" charset="0"/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n-US" dirty="0" smtClean="0"/>
              <a:t>DIVIDING SLIDE</a:t>
            </a:r>
            <a:endParaRPr lang="en-US" dirty="0"/>
          </a:p>
        </p:txBody>
      </p:sp>
      <p:sp>
        <p:nvSpPr>
          <p:cNvPr id="11" name="Text Placeholder 35"/>
          <p:cNvSpPr>
            <a:spLocks noGrp="1"/>
          </p:cNvSpPr>
          <p:nvPr>
            <p:ph type="body" sz="quarter" idx="12" hasCustomPrompt="1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Quotation, additional text</a:t>
            </a:r>
            <a:endParaRPr lang="en-US" dirty="0"/>
          </a:p>
        </p:txBody>
      </p:sp>
      <p:cxnSp>
        <p:nvCxnSpPr>
          <p:cNvPr id="12" name="Straight Arrow Connector 11"/>
          <p:cNvCxnSpPr/>
          <p:nvPr userDrawn="1"/>
        </p:nvCxnSpPr>
        <p:spPr>
          <a:xfrm>
            <a:off x="576000" y="6093296"/>
            <a:ext cx="216024" cy="0"/>
          </a:xfrm>
          <a:prstGeom prst="straightConnector1">
            <a:avLst/>
          </a:prstGeom>
          <a:ln w="2032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8878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838" userDrawn="1">
          <p15:clr>
            <a:srgbClr val="FBAE40"/>
          </p15:clr>
        </p15:guide>
        <p15:guide id="2" pos="3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Dem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73" y="692696"/>
            <a:ext cx="7474731" cy="57549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7" y="2099837"/>
            <a:ext cx="3110791" cy="4492914"/>
          </a:xfrm>
          <a:prstGeom prst="rect">
            <a:avLst/>
          </a:prstGeom>
        </p:spPr>
      </p:pic>
      <p:sp>
        <p:nvSpPr>
          <p:cNvPr id="12" name="Content Placeholder 11" title="blblb"/>
          <p:cNvSpPr>
            <a:spLocks noGrp="1"/>
          </p:cNvSpPr>
          <p:nvPr>
            <p:ph sz="quarter" idx="19"/>
          </p:nvPr>
        </p:nvSpPr>
        <p:spPr>
          <a:xfrm>
            <a:off x="1238400" y="2970000"/>
            <a:ext cx="1530000" cy="27363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11" title="blblb"/>
          <p:cNvSpPr>
            <a:spLocks noGrp="1"/>
          </p:cNvSpPr>
          <p:nvPr>
            <p:ph sz="quarter" idx="20"/>
          </p:nvPr>
        </p:nvSpPr>
        <p:spPr>
          <a:xfrm>
            <a:off x="2988000" y="1962000"/>
            <a:ext cx="4626000" cy="336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7910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10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1206000"/>
            <a:ext cx="4572001" cy="52377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901477" y="2924944"/>
            <a:ext cx="3924794" cy="1440160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01477" y="2467744"/>
            <a:ext cx="3924794" cy="313184"/>
          </a:xfrm>
          <a:prstGeom prst="rect">
            <a:avLst/>
          </a:prstGeom>
        </p:spPr>
        <p:txBody>
          <a:bodyPr lIns="90000" tIns="0" rIns="0" bIns="0"/>
          <a:lstStyle>
            <a:lvl1pPr marL="0" indent="0">
              <a:buNone/>
              <a:defRPr sz="20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40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23849" y="1484784"/>
            <a:ext cx="8502422" cy="468051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6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32040" y="1661351"/>
            <a:ext cx="3894231" cy="3274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2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323850" y="2205038"/>
            <a:ext cx="3878238" cy="38163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933685" y="2205038"/>
            <a:ext cx="3892585" cy="38163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23849" y="1670355"/>
            <a:ext cx="3878239" cy="318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728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793" userDrawn="1">
          <p15:clr>
            <a:srgbClr val="FBAE40"/>
          </p15:clr>
        </p15:guide>
        <p15:guide id="2" pos="3107" userDrawn="1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orient="horz" pos="1389" userDrawn="1">
          <p15:clr>
            <a:srgbClr val="FBAE40"/>
          </p15:clr>
        </p15:guide>
        <p15:guide id="6" pos="2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2258" y="1628800"/>
            <a:ext cx="3908096" cy="495108"/>
          </a:xfrm>
          <a:prstGeom prst="rect">
            <a:avLst/>
          </a:prstGeom>
          <a:solidFill>
            <a:schemeClr val="tx2"/>
          </a:solidFill>
        </p:spPr>
        <p:txBody>
          <a:bodyPr lIns="0" tIns="108000" rIns="0" bIns="108000" anchor="ctr" anchorCtr="0">
            <a:sp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0"/>
          </p:nvPr>
        </p:nvSpPr>
        <p:spPr>
          <a:xfrm>
            <a:off x="323850" y="2233575"/>
            <a:ext cx="3878238" cy="381375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6"/>
          </p:nvPr>
        </p:nvSpPr>
        <p:spPr>
          <a:xfrm>
            <a:off x="4927187" y="2229926"/>
            <a:ext cx="3878238" cy="381375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13856" y="1628800"/>
            <a:ext cx="3888232" cy="495108"/>
          </a:xfrm>
          <a:prstGeom prst="rect">
            <a:avLst/>
          </a:prstGeom>
          <a:solidFill>
            <a:schemeClr val="tx2"/>
          </a:solidFill>
        </p:spPr>
        <p:txBody>
          <a:bodyPr lIns="0" tIns="108000" rIns="0" bIns="108000" anchor="ctr" anchorCtr="0">
            <a:sp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433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4" userDrawn="1">
          <p15:clr>
            <a:srgbClr val="FBAE40"/>
          </p15:clr>
        </p15:guide>
        <p15:guide id="2" pos="204" userDrawn="1">
          <p15:clr>
            <a:srgbClr val="FBAE40"/>
          </p15:clr>
        </p15:guide>
        <p15:guide id="3" pos="310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orient="horz" pos="383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23850" y="1557338"/>
            <a:ext cx="4032250" cy="45354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1"/>
          </p:nvPr>
        </p:nvSpPr>
        <p:spPr>
          <a:xfrm>
            <a:off x="4788222" y="1556792"/>
            <a:ext cx="4032250" cy="45354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6450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2744" userDrawn="1">
          <p15:clr>
            <a:srgbClr val="FBAE40"/>
          </p15:clr>
        </p15:guide>
        <p15:guide id="3" pos="204" userDrawn="1">
          <p15:clr>
            <a:srgbClr val="FBAE40"/>
          </p15:clr>
        </p15:guide>
        <p15:guide id="4" pos="5556" userDrawn="1">
          <p15:clr>
            <a:srgbClr val="FBAE40"/>
          </p15:clr>
        </p15:guide>
        <p15:guide id="5" orient="horz" pos="3838" userDrawn="1">
          <p15:clr>
            <a:srgbClr val="FBAE40"/>
          </p15:clr>
        </p15:guide>
        <p15:guide id="6" pos="301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ell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1484784"/>
            <a:ext cx="3887788" cy="313382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 sz="22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4934437" y="1485819"/>
            <a:ext cx="3885713" cy="313183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 sz="22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20604" y="3927306"/>
            <a:ext cx="3887788" cy="313382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 sz="22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931191" y="3928341"/>
            <a:ext cx="3885713" cy="313183"/>
          </a:xfrm>
          <a:prstGeom prst="rect">
            <a:avLst/>
          </a:prstGeom>
        </p:spPr>
        <p:txBody>
          <a:bodyPr lIns="0" tIns="0" rIns="0" bIns="0" anchor="ctr" anchorCtr="1"/>
          <a:lstStyle>
            <a:lvl1pPr marL="0" indent="0" algn="ctr">
              <a:buNone/>
              <a:defRPr sz="2200"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 smtClean="0"/>
              <a:t>Header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-5627" y="3717032"/>
            <a:ext cx="914962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/>
          <p:cNvSpPr>
            <a:spLocks noGrp="1"/>
          </p:cNvSpPr>
          <p:nvPr>
            <p:ph sz="quarter" idx="10"/>
          </p:nvPr>
        </p:nvSpPr>
        <p:spPr>
          <a:xfrm>
            <a:off x="323850" y="1916833"/>
            <a:ext cx="3878238" cy="1656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Content Placeholder 3"/>
          <p:cNvSpPr>
            <a:spLocks noGrp="1"/>
          </p:cNvSpPr>
          <p:nvPr>
            <p:ph sz="quarter" idx="20"/>
          </p:nvPr>
        </p:nvSpPr>
        <p:spPr>
          <a:xfrm>
            <a:off x="4938666" y="1917279"/>
            <a:ext cx="3878238" cy="1656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4572000" y="1196752"/>
            <a:ext cx="2075" cy="52510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/>
          <p:cNvSpPr>
            <a:spLocks noGrp="1"/>
          </p:cNvSpPr>
          <p:nvPr>
            <p:ph sz="quarter" idx="21"/>
          </p:nvPr>
        </p:nvSpPr>
        <p:spPr>
          <a:xfrm>
            <a:off x="318379" y="4363417"/>
            <a:ext cx="3878238" cy="1656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Content Placeholder 3"/>
          <p:cNvSpPr>
            <a:spLocks noGrp="1"/>
          </p:cNvSpPr>
          <p:nvPr>
            <p:ph sz="quarter" idx="22"/>
          </p:nvPr>
        </p:nvSpPr>
        <p:spPr>
          <a:xfrm>
            <a:off x="4931191" y="4363417"/>
            <a:ext cx="3878238" cy="1656184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3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698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51" userDrawn="1">
          <p15:clr>
            <a:srgbClr val="FBAE40"/>
          </p15:clr>
        </p15:guide>
        <p15:guide id="3" pos="5556" userDrawn="1">
          <p15:clr>
            <a:srgbClr val="FBAE40"/>
          </p15:clr>
        </p15:guide>
        <p15:guide id="4" pos="204" userDrawn="1">
          <p15:clr>
            <a:srgbClr val="FBAE40"/>
          </p15:clr>
        </p15:guide>
        <p15:guide id="5" pos="2653" userDrawn="1">
          <p15:clr>
            <a:srgbClr val="FBAE40"/>
          </p15:clr>
        </p15:guide>
        <p15:guide id="6" pos="3107" userDrawn="1">
          <p15:clr>
            <a:srgbClr val="FBAE40"/>
          </p15:clr>
        </p15:guide>
        <p15:guide id="7" orient="horz" pos="120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y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0" y="2507260"/>
            <a:ext cx="7200800" cy="561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None/>
              <a:defRPr sz="4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n-US" dirty="0" smtClean="0"/>
              <a:t>Go make something.</a:t>
            </a:r>
            <a:endParaRPr lang="en-US" dirty="0"/>
          </a:p>
        </p:txBody>
      </p:sp>
      <p:sp>
        <p:nvSpPr>
          <p:cNvPr id="8" name="Text Placeholder 35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3289206"/>
            <a:ext cx="7200800" cy="6438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</a:t>
            </a:r>
            <a:r>
              <a:rPr lang="en-US" dirty="0" smtClean="0"/>
              <a:t>  example@gmail.com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077072"/>
            <a:ext cx="1822408" cy="3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54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8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2840" userDrawn="1">
          <p15:clr>
            <a:srgbClr val="FBAE4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with cus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366" y="0"/>
            <a:ext cx="9135633" cy="6858000"/>
          </a:xfrm>
          <a:prstGeom prst="rect">
            <a:avLst/>
          </a:prstGeom>
          <a:solidFill>
            <a:schemeClr val="bg2"/>
          </a:solidFill>
        </p:spPr>
        <p:txBody>
          <a:bodyPr lIns="0" tIns="0" rIns="0" bIns="0"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3429000"/>
            <a:ext cx="3312368" cy="217683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spcBef>
                <a:spcPts val="0"/>
              </a:spcBef>
              <a:buNone/>
              <a:defRPr sz="42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n-US" dirty="0" smtClean="0"/>
              <a:t>DIVIDINGSLIDE</a:t>
            </a:r>
            <a:endParaRPr lang="en-US" dirty="0"/>
          </a:p>
        </p:txBody>
      </p:sp>
      <p:sp>
        <p:nvSpPr>
          <p:cNvPr id="13" name="Text Placeholder 35"/>
          <p:cNvSpPr>
            <a:spLocks noGrp="1"/>
          </p:cNvSpPr>
          <p:nvPr>
            <p:ph type="body" sz="quarter" idx="12" hasCustomPrompt="1"/>
          </p:nvPr>
        </p:nvSpPr>
        <p:spPr>
          <a:xfrm>
            <a:off x="864000" y="5940000"/>
            <a:ext cx="7056784" cy="3295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Quotation, additional text</a:t>
            </a:r>
            <a:endParaRPr lang="en-US" dirty="0"/>
          </a:p>
        </p:txBody>
      </p:sp>
      <p:cxnSp>
        <p:nvCxnSpPr>
          <p:cNvPr id="15" name="Straight Arrow Connector 14"/>
          <p:cNvCxnSpPr/>
          <p:nvPr userDrawn="1"/>
        </p:nvCxnSpPr>
        <p:spPr>
          <a:xfrm>
            <a:off x="576000" y="6093296"/>
            <a:ext cx="2160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914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48262" y="620689"/>
            <a:ext cx="3311525" cy="26642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683568" y="2996952"/>
            <a:ext cx="3312368" cy="2160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42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n-US" dirty="0" smtClean="0"/>
              <a:t>2.</a:t>
            </a:r>
            <a:r>
              <a:rPr lang="ru-RU" dirty="0" smtClean="0"/>
              <a:t>  </a:t>
            </a:r>
            <a:r>
              <a:rPr lang="en-US" dirty="0" smtClean="0"/>
              <a:t>DIVIDING SLIDE</a:t>
            </a:r>
            <a:endParaRPr lang="en-US" dirty="0"/>
          </a:p>
        </p:txBody>
      </p:sp>
      <p:sp>
        <p:nvSpPr>
          <p:cNvPr id="13" name="Text Placeholder 35"/>
          <p:cNvSpPr>
            <a:spLocks noGrp="1"/>
          </p:cNvSpPr>
          <p:nvPr>
            <p:ph type="body" sz="quarter" idx="12" hasCustomPrompt="1"/>
          </p:nvPr>
        </p:nvSpPr>
        <p:spPr>
          <a:xfrm>
            <a:off x="702000" y="5802394"/>
            <a:ext cx="7056784" cy="2909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Quotation, additional text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02000" y="5442354"/>
            <a:ext cx="1151483" cy="0"/>
          </a:xfrm>
          <a:prstGeom prst="line">
            <a:avLst/>
          </a:prstGeom>
          <a:ln w="127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7853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657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320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908" y="2276872"/>
            <a:ext cx="374334" cy="289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99792" y="4717345"/>
            <a:ext cx="3744416" cy="441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Name - Profession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27585" y="2688667"/>
            <a:ext cx="7488832" cy="1894346"/>
          </a:xfrm>
          <a:prstGeom prst="rect">
            <a:avLst/>
          </a:prstGeom>
        </p:spPr>
        <p:txBody>
          <a:bodyPr lIns="0" tIns="0" rIns="0" bIns="0"/>
          <a:lstStyle>
            <a:lvl1pPr marL="0" indent="0" algn="just">
              <a:lnSpc>
                <a:spcPct val="100000"/>
              </a:lnSpc>
              <a:buNone/>
              <a:defRPr sz="2000" i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7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>
              <a:defRPr sz="17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>
              <a:defRPr sz="17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>
              <a:defRPr sz="17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laboris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aute</a:t>
            </a:r>
            <a:r>
              <a:rPr lang="en-US" dirty="0" smtClean="0"/>
              <a:t> </a:t>
            </a:r>
            <a:r>
              <a:rPr lang="en-US" dirty="0" err="1" smtClean="0"/>
              <a:t>irure</a:t>
            </a:r>
            <a:r>
              <a:rPr lang="en-US" dirty="0" smtClean="0"/>
              <a:t> dolor in </a:t>
            </a:r>
            <a:r>
              <a:rPr lang="en-US" dirty="0" err="1" smtClean="0"/>
              <a:t>reprehenderit</a:t>
            </a:r>
            <a:r>
              <a:rPr lang="en-US" dirty="0" smtClean="0"/>
              <a:t> in </a:t>
            </a:r>
            <a:r>
              <a:rPr lang="en-US" dirty="0" err="1" smtClean="0"/>
              <a:t>voluptate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cillum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fugiat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.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20" y="442800"/>
            <a:ext cx="276225" cy="276225"/>
          </a:xfrm>
          <a:prstGeom prst="rect">
            <a:avLst/>
          </a:prstGeom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832322" y="303422"/>
            <a:ext cx="40531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A8A9033-43B4-495E-9CC2-052EECE3BC38}" type="slidenum">
              <a:rPr lang="en-US" sz="1200" smtClean="0">
                <a:solidFill>
                  <a:schemeClr val="bg2"/>
                </a:solidFill>
              </a:rPr>
              <a:pPr algn="just"/>
              <a:t>‹#›</a:t>
            </a:fld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9150051" cy="11967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535"/>
            <a:ext cx="123825" cy="2762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20" y="442800"/>
            <a:ext cx="276225" cy="276225"/>
          </a:xfrm>
          <a:prstGeom prst="rect">
            <a:avLst/>
          </a:prstGeom>
        </p:spPr>
      </p:pic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832322" y="442800"/>
            <a:ext cx="40531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A8A9033-43B4-495E-9CC2-052EECE3BC38}" type="slidenum">
              <a:rPr lang="en-US" sz="1200" smtClean="0">
                <a:solidFill>
                  <a:schemeClr val="bg2"/>
                </a:solidFill>
              </a:rPr>
              <a:pPr algn="just"/>
              <a:t>‹#›</a:t>
            </a:fld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3851" y="0"/>
            <a:ext cx="8507726" cy="11967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400" cap="all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-6051" y="1196752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 userDrawn="1"/>
        </p:nvSpPr>
        <p:spPr>
          <a:xfrm>
            <a:off x="0" y="6447600"/>
            <a:ext cx="9154800" cy="4392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475656" y="6557267"/>
            <a:ext cx="0" cy="2160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6557267"/>
            <a:ext cx="1005840" cy="196053"/>
          </a:xfrm>
          <a:prstGeom prst="rect">
            <a:avLst/>
          </a:prstGeom>
        </p:spPr>
      </p:pic>
      <p:sp>
        <p:nvSpPr>
          <p:cNvPr id="2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619672" y="6447599"/>
            <a:ext cx="3086100" cy="43920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cap="all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88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64"/>
            <a:ext cx="9144000" cy="3717032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/>
          <p:cNvSpPr/>
          <p:nvPr userDrawn="1"/>
        </p:nvSpPr>
        <p:spPr>
          <a:xfrm rot="10800000">
            <a:off x="1619670" y="3706410"/>
            <a:ext cx="504057" cy="189021"/>
          </a:xfrm>
          <a:prstGeom prst="triangle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9552" y="4293096"/>
            <a:ext cx="8064896" cy="216024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7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700">
                <a:latin typeface="Arial Bold" panose="020B0704020202020204" pitchFamily="34" charset="0"/>
                <a:cs typeface="Arial Bold" panose="020B0704020202020204" pitchFamily="34" charset="0"/>
              </a:defRPr>
            </a:lvl2pPr>
            <a:lvl3pPr>
              <a:defRPr sz="1700">
                <a:latin typeface="Arial Bold" panose="020B0704020202020204" pitchFamily="34" charset="0"/>
                <a:cs typeface="Arial Bold" panose="020B0704020202020204" pitchFamily="34" charset="0"/>
              </a:defRPr>
            </a:lvl3pPr>
            <a:lvl4pPr>
              <a:defRPr sz="1700">
                <a:latin typeface="Arial Bold" panose="020B0704020202020204" pitchFamily="34" charset="0"/>
                <a:cs typeface="Arial Bold" panose="020B0704020202020204" pitchFamily="34" charset="0"/>
              </a:defRPr>
            </a:lvl4pPr>
            <a:lvl5pPr>
              <a:defRPr sz="1700">
                <a:latin typeface="Arial Bold" panose="020B0704020202020204" pitchFamily="34" charset="0"/>
                <a:cs typeface="Arial Bold" panose="020B0704020202020204" pitchFamily="34" charset="0"/>
              </a:defRPr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laboris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aute</a:t>
            </a:r>
            <a:r>
              <a:rPr lang="en-US" dirty="0" smtClean="0"/>
              <a:t> </a:t>
            </a:r>
            <a:r>
              <a:rPr lang="en-US" dirty="0" err="1" smtClean="0"/>
              <a:t>irure</a:t>
            </a:r>
            <a:r>
              <a:rPr lang="en-US" dirty="0" smtClean="0"/>
              <a:t> dolor in </a:t>
            </a:r>
            <a:r>
              <a:rPr lang="en-US" dirty="0" err="1" smtClean="0"/>
              <a:t>reprehenderit</a:t>
            </a:r>
            <a:r>
              <a:rPr lang="en-US" dirty="0" smtClean="0"/>
              <a:t> in </a:t>
            </a:r>
            <a:r>
              <a:rPr lang="en-US" dirty="0" err="1" smtClean="0"/>
              <a:t>voluptate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cillum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fugiat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. 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357" y="442800"/>
            <a:ext cx="288029" cy="288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832322" y="442800"/>
            <a:ext cx="40531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A8A9033-43B4-495E-9CC2-052EECE3BC38}" type="slidenum">
              <a:rPr lang="en-US" sz="1200" smtClean="0">
                <a:solidFill>
                  <a:schemeClr val="tx2"/>
                </a:solidFill>
              </a:rPr>
              <a:pPr algn="just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052737"/>
            <a:ext cx="8064896" cy="1008112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 cap="all" baseline="0">
                <a:solidFill>
                  <a:schemeClr val="bg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46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2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1" y="1122364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77" indent="0" algn="ctr">
              <a:buNone/>
              <a:defRPr sz="1500"/>
            </a:lvl2pPr>
            <a:lvl3pPr marL="685754" indent="0" algn="ctr">
              <a:buNone/>
              <a:defRPr sz="1350"/>
            </a:lvl3pPr>
            <a:lvl4pPr marL="1028631" indent="0" algn="ctr">
              <a:buNone/>
              <a:defRPr sz="1200"/>
            </a:lvl4pPr>
            <a:lvl5pPr marL="1371509" indent="0" algn="ctr">
              <a:buNone/>
              <a:defRPr sz="1200"/>
            </a:lvl5pPr>
            <a:lvl6pPr marL="1714386" indent="0" algn="ctr">
              <a:buNone/>
              <a:defRPr sz="1200"/>
            </a:lvl6pPr>
            <a:lvl7pPr marL="2057262" indent="0" algn="ctr">
              <a:buNone/>
              <a:defRPr sz="1200"/>
            </a:lvl7pPr>
            <a:lvl8pPr marL="2400140" indent="0" algn="ctr">
              <a:buNone/>
              <a:defRPr sz="1200"/>
            </a:lvl8pPr>
            <a:lvl9pPr marL="2743017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56350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2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83425" y="1124744"/>
            <a:ext cx="8385049" cy="46085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27584" y="1700808"/>
            <a:ext cx="2016224" cy="1728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68616" y="1125157"/>
            <a:ext cx="170935" cy="4608099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57604"/>
            <a:ext cx="4575172" cy="3632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00" b="1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Hi there. I’m Ivan Ivanov</a:t>
            </a:r>
            <a:endParaRPr lang="en-US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00908"/>
            <a:ext cx="4896544" cy="54006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800" b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Department: D15 G6                        Technologies: </a:t>
            </a:r>
            <a:r>
              <a:rPr lang="en-US" dirty="0" err="1" smtClean="0"/>
              <a:t>DevOps</a:t>
            </a:r>
            <a:r>
              <a:rPr lang="en-US" dirty="0" smtClean="0"/>
              <a:t>, Software Engineer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3758135"/>
            <a:ext cx="3139450" cy="24371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1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Contact Information: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131840" y="4216496"/>
            <a:ext cx="3500020" cy="7966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fr-FR" dirty="0" smtClean="0"/>
              <a:t>Phone: +375 xx xxx xx </a:t>
            </a:r>
            <a:r>
              <a:rPr lang="fr-FR" dirty="0" err="1" smtClean="0"/>
              <a:t>xx</a:t>
            </a:r>
            <a:r>
              <a:rPr lang="fr-FR" dirty="0" smtClean="0"/>
              <a:t>     Email: xxxx@itechart-group.com Skype: </a:t>
            </a:r>
            <a:r>
              <a:rPr lang="fr-FR" dirty="0" err="1" smtClean="0"/>
              <a:t>xxxxxx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1832397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612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58">
          <p15:clr>
            <a:srgbClr val="FBAE40"/>
          </p15:clr>
        </p15:guide>
        <p15:guide id="4" orient="horz" pos="3430">
          <p15:clr>
            <a:srgbClr val="FBAE40"/>
          </p15:clr>
        </p15:guide>
        <p15:guide id="5" pos="204">
          <p15:clr>
            <a:srgbClr val="FBAE40"/>
          </p15:clr>
        </p15:guide>
        <p15:guide id="6" pos="55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y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3"/>
          <p:cNvSpPr>
            <a:spLocks noGrp="1"/>
          </p:cNvSpPr>
          <p:nvPr>
            <p:ph type="body" sz="quarter" idx="11" hasCustomPrompt="1"/>
          </p:nvPr>
        </p:nvSpPr>
        <p:spPr>
          <a:xfrm>
            <a:off x="971600" y="2507260"/>
            <a:ext cx="7200800" cy="561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buNone/>
              <a:defRPr sz="4800" baseline="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457200" indent="0" algn="l">
              <a:buNone/>
              <a:defRPr/>
            </a:lvl2pPr>
          </a:lstStyle>
          <a:p>
            <a:pPr lvl="0"/>
            <a:r>
              <a:rPr lang="en-US" dirty="0" smtClean="0"/>
              <a:t>Go make something.</a:t>
            </a:r>
            <a:endParaRPr lang="en-US" dirty="0"/>
          </a:p>
        </p:txBody>
      </p:sp>
      <p:sp>
        <p:nvSpPr>
          <p:cNvPr id="8" name="Text Placeholder 35"/>
          <p:cNvSpPr>
            <a:spLocks noGrp="1"/>
          </p:cNvSpPr>
          <p:nvPr>
            <p:ph type="body" sz="quarter" idx="12" hasCustomPrompt="1"/>
          </p:nvPr>
        </p:nvSpPr>
        <p:spPr>
          <a:xfrm>
            <a:off x="971600" y="3289206"/>
            <a:ext cx="7200800" cy="64385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</a:t>
            </a:r>
            <a:r>
              <a:rPr lang="en-US" dirty="0" smtClean="0"/>
              <a:t>  example@gmail.com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077072"/>
            <a:ext cx="1822408" cy="3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3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840">
          <p15:clr>
            <a:srgbClr val="FBAE4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36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712" r:id="rId3"/>
    <p:sldLayoutId id="2147483665" r:id="rId4"/>
    <p:sldLayoutId id="2147483707" r:id="rId5"/>
    <p:sldLayoutId id="2147483708" r:id="rId6"/>
    <p:sldLayoutId id="2147483714" r:id="rId7"/>
    <p:sldLayoutId id="2147483715" r:id="rId8"/>
    <p:sldLayoutId id="2147483716" r:id="rId9"/>
    <p:sldLayoutId id="2147483717" r:id="rId10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9144000" cy="11967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49" y="0"/>
            <a:ext cx="8502422" cy="11967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535"/>
            <a:ext cx="123825" cy="27622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-6051" y="1196752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20" y="442800"/>
            <a:ext cx="276225" cy="27622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832322" y="442800"/>
            <a:ext cx="40531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fld id="{CA8A9033-43B4-495E-9CC2-052EECE3BC38}" type="slidenum">
              <a:rPr lang="en-US" sz="1200" smtClean="0">
                <a:solidFill>
                  <a:schemeClr val="bg2"/>
                </a:solidFill>
              </a:rPr>
              <a:pPr algn="just"/>
              <a:t>‹#›</a:t>
            </a:fld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32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3" r:id="rId2"/>
    <p:sldLayoutId id="2147483683" r:id="rId3"/>
    <p:sldLayoutId id="2147483684" r:id="rId4"/>
    <p:sldLayoutId id="2147483685" r:id="rId5"/>
    <p:sldLayoutId id="2147483686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+mj-lt"/>
        <a:buAutoNum type="arabicPeriod"/>
        <a:defRPr sz="1800" kern="1200" baseline="0">
          <a:solidFill>
            <a:schemeClr val="tx1"/>
          </a:solidFill>
          <a:latin typeface="Arial Bold" panose="020B0704020202020204" pitchFamily="34" charset="0"/>
          <a:ea typeface="+mn-ea"/>
          <a:cs typeface="Arial Bold" panose="020B07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q"/>
        <a:defRPr sz="1800" kern="1200">
          <a:solidFill>
            <a:schemeClr val="tx1"/>
          </a:solidFill>
          <a:latin typeface="Arial Bold" panose="020B0704020202020204" pitchFamily="34" charset="0"/>
          <a:ea typeface="+mn-ea"/>
          <a:cs typeface="Arial Bold" panose="020B07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 Bold" panose="020B0704020202020204" pitchFamily="34" charset="0"/>
          <a:ea typeface="+mn-ea"/>
          <a:cs typeface="Arial Bold" panose="020B07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Bold" panose="020B0704020202020204" pitchFamily="34" charset="0"/>
          <a:ea typeface="+mn-ea"/>
          <a:cs typeface="Arial Bold" panose="020B07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Arial Bold" panose="020B0704020202020204" pitchFamily="34" charset="0"/>
          <a:ea typeface="+mn-ea"/>
          <a:cs typeface="Arial Bold" panose="020B07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99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.jpe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6.png"/><Relationship Id="rId5" Type="http://schemas.openxmlformats.org/officeDocument/2006/relationships/image" Target="../media/image7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29.png"/><Relationship Id="rId1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xxxx@itechart-group.com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8.emf"/><Relationship Id="rId4" Type="http://schemas.openxmlformats.org/officeDocument/2006/relationships/image" Target="../media/image3.png"/><Relationship Id="rId9" Type="http://schemas.openxmlformats.org/officeDocument/2006/relationships/image" Target="../media/image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em.info/methodology/naming-convention/#block-name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em.info/methodology/naming-convention/#element-name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em.info/methodology/naming-convention/#modifier-name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css-tricks.com/attribute-selectors/" TargetMode="External"/><Relationship Id="rId4" Type="http://schemas.openxmlformats.org/officeDocument/2006/relationships/hyperlink" Target="http://css-tricks.com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511" y="639408"/>
            <a:ext cx="6857604" cy="716275"/>
          </a:xfrm>
        </p:spPr>
        <p:txBody>
          <a:bodyPr anchor="t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sz="48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HTML &amp; </a:t>
            </a:r>
            <a:r>
              <a:rPr lang="en-US" sz="4800" cap="all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CSS</a:t>
            </a:r>
            <a:endParaRPr lang="en-US" sz="4800" cap="all" dirty="0">
              <a:solidFill>
                <a:schemeClr val="tx1">
                  <a:lumMod val="85000"/>
                  <a:lumOff val="1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4511" y="1434975"/>
            <a:ext cx="6857604" cy="710104"/>
          </a:xfrm>
        </p:spPr>
        <p:txBody>
          <a:bodyPr anchor="t">
            <a:normAutofit/>
          </a:bodyPr>
          <a:lstStyle/>
          <a:p>
            <a:pPr algn="l"/>
            <a:r>
              <a:rPr lang="en-US" sz="2900" cap="all" dirty="0">
                <a:solidFill>
                  <a:schemeClr val="tx1">
                    <a:lumMod val="85000"/>
                    <a:lumOff val="15000"/>
                  </a:schemeClr>
                </a:solidFill>
                <a:latin typeface="Arial Regular"/>
              </a:rPr>
              <a:t>Alexey </a:t>
            </a:r>
            <a:r>
              <a:rPr lang="en-US" sz="2900" cap="all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egular"/>
              </a:rPr>
              <a:t>bondarovitch</a:t>
            </a:r>
            <a:endParaRPr lang="en-US" sz="2900" cap="all" dirty="0">
              <a:solidFill>
                <a:schemeClr val="tx1">
                  <a:lumMod val="85000"/>
                  <a:lumOff val="15000"/>
                </a:schemeClr>
              </a:solidFill>
              <a:latin typeface="Arial Regular"/>
            </a:endParaRPr>
          </a:p>
          <a:p>
            <a:pPr algn="l"/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Regular"/>
            </a:endParaRPr>
          </a:p>
          <a:p>
            <a:pPr algn="l"/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Regular"/>
            </a:endParaRPr>
          </a:p>
          <a:p>
            <a:pPr lvl="1" algn="l"/>
            <a:endParaRPr lang="en-US" sz="2500" cap="all" dirty="0">
              <a:solidFill>
                <a:schemeClr val="tx1">
                  <a:lumMod val="75000"/>
                  <a:lumOff val="25000"/>
                </a:schemeClr>
              </a:solidFill>
              <a:latin typeface="Arial Regular"/>
            </a:endParaRPr>
          </a:p>
          <a:p>
            <a:pPr algn="l"/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/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4510" y="2349130"/>
            <a:ext cx="2591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cap="all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4, 2018</a:t>
            </a:r>
            <a:endParaRPr lang="en-US" sz="2000" cap="all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92" y="6093297"/>
            <a:ext cx="1822408" cy="3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" y="199"/>
            <a:ext cx="9143471" cy="6857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539786" y="4437055"/>
            <a:ext cx="6768360" cy="1469940"/>
          </a:xfrm>
        </p:spPr>
        <p:txBody>
          <a:bodyPr anchor="t">
            <a:noAutofit/>
          </a:bodyPr>
          <a:lstStyle/>
          <a:p>
            <a:pPr algn="l"/>
            <a:r>
              <a:rPr lang="da-DK" sz="42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CSS</a:t>
            </a:r>
            <a:endParaRPr lang="en-US" sz="4200" cap="all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71808" y="5846609"/>
            <a:ext cx="7704411" cy="323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Cascading Style Sheets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3793" y="6015512"/>
            <a:ext cx="28801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21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</a:t>
            </a:r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</a:t>
            </a:r>
            <a:r>
              <a:rPr lang="en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owser styles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31" name="Shape 3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6950" y="836863"/>
            <a:ext cx="7402811" cy="347055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04"/>
          <p:cNvSpPr/>
          <p:nvPr/>
        </p:nvSpPr>
        <p:spPr>
          <a:xfrm>
            <a:off x="4172570" y="2722511"/>
            <a:ext cx="3351586" cy="1821678"/>
          </a:xfrm>
          <a:prstGeom prst="donut">
            <a:avLst>
              <a:gd name="adj" fmla="val 1549"/>
            </a:avLst>
          </a:prstGeom>
          <a:solidFill>
            <a:srgbClr val="C00000"/>
          </a:solidFill>
          <a:ln>
            <a:noFill/>
          </a:ln>
        </p:spPr>
        <p:txBody>
          <a:bodyPr lIns="91403" tIns="45689" rIns="91403" bIns="45689" anchor="ctr" anchorCtr="0">
            <a:noAutofit/>
          </a:bodyPr>
          <a:lstStyle/>
          <a:p>
            <a:endParaRPr sz="140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96" y="4675680"/>
            <a:ext cx="2418790" cy="1342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4122" y="4675679"/>
            <a:ext cx="2171197" cy="14855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3579" y="4675679"/>
            <a:ext cx="2066447" cy="14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3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reset.css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21816" y="4411043"/>
            <a:ext cx="1953929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After reset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675" y="871914"/>
            <a:ext cx="1335634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Default</a:t>
            </a:r>
          </a:p>
        </p:txBody>
      </p:sp>
      <p:sp>
        <p:nvSpPr>
          <p:cNvPr id="3" name="Right Arrow 2"/>
          <p:cNvSpPr/>
          <p:nvPr/>
        </p:nvSpPr>
        <p:spPr>
          <a:xfrm>
            <a:off x="3662814" y="3073899"/>
            <a:ext cx="1367835" cy="5759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620" y="4801923"/>
            <a:ext cx="2371176" cy="1418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2989" y="4809515"/>
            <a:ext cx="2247380" cy="1323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8350" y="4809515"/>
            <a:ext cx="2056924" cy="13808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25" y="1180334"/>
            <a:ext cx="2418790" cy="13427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459" y="1141582"/>
            <a:ext cx="2171197" cy="14855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836" y="1141582"/>
            <a:ext cx="2066447" cy="1485556"/>
          </a:xfrm>
          <a:prstGeom prst="rect">
            <a:avLst/>
          </a:prstGeom>
        </p:spPr>
      </p:pic>
      <p:pic>
        <p:nvPicPr>
          <p:cNvPr id="4098" name="Picture 2" descr="Картинки по запросу hippy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904" y="2474819"/>
            <a:ext cx="1353343" cy="19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6829" y="2509350"/>
            <a:ext cx="1036304" cy="198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9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Normalize.css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1119" y="4239186"/>
            <a:ext cx="2646265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After normalize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0675" y="862153"/>
            <a:ext cx="1335634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Default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4119698" y="3101560"/>
            <a:ext cx="1367835" cy="5759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25" y="1180334"/>
            <a:ext cx="2418790" cy="134271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459" y="1141582"/>
            <a:ext cx="2171197" cy="14855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836" y="1141582"/>
            <a:ext cx="2066447" cy="148555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25" y="4719858"/>
            <a:ext cx="2352131" cy="1552216"/>
          </a:xfrm>
          <a:prstGeom prst="rect">
            <a:avLst/>
          </a:prstGeom>
        </p:spPr>
      </p:pic>
      <p:pic>
        <p:nvPicPr>
          <p:cNvPr id="3080" name="Picture 8" descr="Картинки по запросу businessma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836" y="2431391"/>
            <a:ext cx="751072" cy="210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4165" y="4727846"/>
            <a:ext cx="2199766" cy="14093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9836" y="4706612"/>
            <a:ext cx="2199766" cy="1456988"/>
          </a:xfrm>
          <a:prstGeom prst="rect">
            <a:avLst/>
          </a:prstGeom>
        </p:spPr>
      </p:pic>
      <p:pic>
        <p:nvPicPr>
          <p:cNvPr id="34" name="Picture 2" descr="Картинки по запросу hippy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52" y="2506567"/>
            <a:ext cx="1353343" cy="190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Why CSS is needed?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451" y="1773199"/>
            <a:ext cx="4570942" cy="2470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Helps avoid duplication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Makes maintenance easier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Allows you to make a site-wide 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Change in one place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  <a:latin typeface="Arial Bold"/>
            </a:endParaRP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old"/>
            </a:endParaRP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rial Bold"/>
            </a:endParaRPr>
          </a:p>
        </p:txBody>
      </p:sp>
      <p:pic>
        <p:nvPicPr>
          <p:cNvPr id="2052" name="Picture 4" descr="Похожее изображение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700" y="1558894"/>
            <a:ext cx="2437836" cy="24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to add </a:t>
            </a:r>
            <a:r>
              <a:rPr lang="en-US" sz="3000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css</a:t>
            </a:r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to an html page?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15" y="2205148"/>
            <a:ext cx="7336035" cy="325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6044" y="1540206"/>
            <a:ext cx="1376981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1. Inline</a:t>
            </a:r>
          </a:p>
        </p:txBody>
      </p:sp>
    </p:spTree>
    <p:extLst>
      <p:ext uri="{BB962C8B-B14F-4D97-AF65-F5344CB8AC3E}">
        <p14:creationId xmlns:p14="http://schemas.microsoft.com/office/powerpoint/2010/main" val="329201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to add </a:t>
            </a:r>
            <a:r>
              <a:rPr lang="en-US" sz="3000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css</a:t>
            </a:r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to an html page?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6045" y="1540206"/>
            <a:ext cx="1928287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2. Embedded</a:t>
            </a:r>
            <a:endParaRPr lang="en-US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64" y="2421122"/>
            <a:ext cx="7094886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5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to add </a:t>
            </a:r>
            <a:r>
              <a:rPr lang="en-US" sz="3000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css</a:t>
            </a:r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to an html page?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6045" y="1540206"/>
            <a:ext cx="1466728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3. LINKED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3" y="2421122"/>
            <a:ext cx="7171037" cy="3060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955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HTML + CSS: Attributes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4469" y="1557226"/>
            <a:ext cx="992349" cy="6461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HTML:</a:t>
            </a:r>
          </a:p>
          <a:p>
            <a:endParaRPr lang="en-US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0442" y="2055756"/>
            <a:ext cx="6767185" cy="400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"content"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"box content"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&gt;...&lt;/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111" y="3180329"/>
            <a:ext cx="774392" cy="6461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CSS:</a:t>
            </a:r>
          </a:p>
          <a:p>
            <a:endParaRPr lang="en-US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0442" y="3922935"/>
            <a:ext cx="4570942" cy="10154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SzPct val="25000"/>
            </a:pPr>
            <a:r>
              <a:rPr lang="en" sz="2000" dirty="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#content, .content 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>
              <a:buSzPct val="25000"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 dirty="0">
                <a:solidFill>
                  <a:schemeClr val="accent3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font-size: 14px;</a:t>
            </a:r>
          </a:p>
          <a:p>
            <a:pPr>
              <a:buSzPct val="25000"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00441" y="2594967"/>
            <a:ext cx="6767185" cy="400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data-value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“true”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&gt;...&lt;/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6846" y="5011365"/>
            <a:ext cx="6263246" cy="1015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-US" sz="2000" dirty="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div[data-value], div[data-value=‘true’]</a:t>
            </a:r>
            <a:r>
              <a:rPr lang="en" sz="2000" dirty="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>
              <a:buSzPct val="25000"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 dirty="0">
                <a:solidFill>
                  <a:schemeClr val="accent3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color: red;</a:t>
            </a:r>
          </a:p>
          <a:p>
            <a:pPr>
              <a:buSzPct val="25000"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365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Descendant </a:t>
            </a:r>
            <a:r>
              <a:rPr lang="en-US" sz="3000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combinator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20472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17" name="Shape 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9691" y="1680115"/>
            <a:ext cx="5347306" cy="393477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71"/>
          <p:cNvSpPr txBox="1">
            <a:spLocks/>
          </p:cNvSpPr>
          <p:nvPr/>
        </p:nvSpPr>
        <p:spPr>
          <a:xfrm>
            <a:off x="324511" y="1713085"/>
            <a:ext cx="3877072" cy="3868837"/>
          </a:xfrm>
          <a:prstGeom prst="rect">
            <a:avLst/>
          </a:prstGeom>
          <a:noFill/>
          <a:ln>
            <a:noFill/>
          </a:ln>
        </p:spPr>
        <p:txBody>
          <a:bodyPr vert="horz" lIns="91379" tIns="45689" rIns="91379" bIns="45689" rtlCol="0" anchor="t" anchorCtr="0">
            <a:no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58" indent="-342758" algn="l">
              <a:spcBef>
                <a:spcPts val="640"/>
              </a:spcBef>
              <a:buSzPct val="25000"/>
            </a:pPr>
            <a:r>
              <a:rPr lang="en-US" sz="3199" dirty="0" err="1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 sz="3199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199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-US" sz="3199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342758" indent="-342758" algn="l">
              <a:spcBef>
                <a:spcPts val="640"/>
              </a:spcBef>
              <a:buSzPct val="25000"/>
            </a:pPr>
            <a:r>
              <a:rPr lang="en-US" sz="3199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	float</a:t>
            </a:r>
            <a:r>
              <a:rPr lang="en-US" sz="3199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3199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199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-US" sz="3199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758" indent="-342758" algn="l">
              <a:spcBef>
                <a:spcPts val="640"/>
              </a:spcBef>
              <a:buSzPct val="25000"/>
            </a:pPr>
            <a:r>
              <a:rPr lang="en-US" sz="3199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algn="l">
              <a:buSzPct val="2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76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17" b="2141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131840" y="2057604"/>
            <a:ext cx="5544616" cy="36328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Hi there. I’m </a:t>
            </a:r>
            <a:r>
              <a:rPr lang="en-US" dirty="0" smtClean="0"/>
              <a:t>Alexey Bondarovitch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Department: </a:t>
            </a:r>
            <a:r>
              <a:rPr lang="en-US" dirty="0" smtClean="0"/>
              <a:t>D3 G1 </a:t>
            </a:r>
            <a:br>
              <a:rPr lang="en-US" dirty="0" smtClean="0"/>
            </a:br>
            <a:r>
              <a:rPr lang="en-US" dirty="0" smtClean="0"/>
              <a:t>Technologies</a:t>
            </a:r>
            <a:r>
              <a:rPr lang="en-US" dirty="0"/>
              <a:t>: </a:t>
            </a:r>
            <a:r>
              <a:rPr lang="en-US" dirty="0" smtClean="0"/>
              <a:t>Software </a:t>
            </a:r>
            <a:r>
              <a:rPr lang="en-US" dirty="0"/>
              <a:t>Engineer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Contact Information: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131840" y="4216496"/>
            <a:ext cx="4896544" cy="796680"/>
          </a:xfrm>
        </p:spPr>
        <p:txBody>
          <a:bodyPr/>
          <a:lstStyle/>
          <a:p>
            <a:r>
              <a:rPr lang="fr-FR" dirty="0"/>
              <a:t>Phone: +375 </a:t>
            </a:r>
            <a:r>
              <a:rPr lang="fr-FR" dirty="0" smtClean="0"/>
              <a:t>29 674 10 46</a:t>
            </a:r>
          </a:p>
          <a:p>
            <a:r>
              <a:rPr lang="fr-FR" dirty="0" smtClean="0"/>
              <a:t>Email</a:t>
            </a:r>
            <a:r>
              <a:rPr lang="fr-FR" dirty="0"/>
              <a:t>: </a:t>
            </a:r>
            <a:r>
              <a:rPr lang="fr-FR" u="sng" dirty="0"/>
              <a:t>alexey.bondarovitch</a:t>
            </a:r>
            <a:r>
              <a:rPr lang="fr-FR" dirty="0" smtClean="0">
                <a:hlinkClick r:id="rId3"/>
              </a:rPr>
              <a:t>@itechart-group.com</a:t>
            </a:r>
            <a:endParaRPr lang="fr-FR" dirty="0" smtClean="0"/>
          </a:p>
          <a:p>
            <a:r>
              <a:rPr lang="fr-FR" dirty="0" smtClean="0"/>
              <a:t>Skype</a:t>
            </a:r>
            <a:r>
              <a:rPr lang="fr-FR" dirty="0"/>
              <a:t>: </a:t>
            </a:r>
            <a:r>
              <a:rPr lang="fr-FR" dirty="0" err="1" smtClean="0"/>
              <a:t>relax.impower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61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Child </a:t>
            </a:r>
            <a:r>
              <a:rPr lang="en-US" sz="3000" cap="all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combiNator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8" name="Shape 171"/>
          <p:cNvSpPr txBox="1">
            <a:spLocks/>
          </p:cNvSpPr>
          <p:nvPr/>
        </p:nvSpPr>
        <p:spPr>
          <a:xfrm>
            <a:off x="324511" y="1713085"/>
            <a:ext cx="3877072" cy="3868837"/>
          </a:xfrm>
          <a:prstGeom prst="rect">
            <a:avLst/>
          </a:prstGeom>
          <a:noFill/>
          <a:ln>
            <a:noFill/>
          </a:ln>
        </p:spPr>
        <p:txBody>
          <a:bodyPr vert="horz" lIns="91379" tIns="45689" rIns="91379" bIns="45689" rtlCol="0" anchor="t" anchorCtr="0">
            <a:no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58" indent="-342758" algn="l">
              <a:spcBef>
                <a:spcPts val="640"/>
              </a:spcBef>
              <a:buSzPct val="25000"/>
            </a:pPr>
            <a:r>
              <a:rPr lang="en" sz="3199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ul &gt;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199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li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342758" indent="-342758" algn="l">
              <a:spcBef>
                <a:spcPts val="640"/>
              </a:spcBef>
              <a:buSzPct val="25000"/>
            </a:pPr>
            <a:r>
              <a:rPr lang="en" sz="3199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	float</a:t>
            </a:r>
            <a:r>
              <a:rPr lang="en" sz="3199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199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758" indent="-342758" algn="l">
              <a:spcBef>
                <a:spcPts val="640"/>
              </a:spcBef>
              <a:buSzPct val="25000"/>
            </a:pP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algn="l">
              <a:buSzPct val="25000"/>
            </a:pPr>
            <a:endParaRPr lang="en-US" dirty="0"/>
          </a:p>
        </p:txBody>
      </p:sp>
      <p:pic>
        <p:nvPicPr>
          <p:cNvPr id="15" name="Shape 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0148" y="1653962"/>
            <a:ext cx="5347306" cy="39347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General sibling </a:t>
            </a:r>
            <a:r>
              <a:rPr lang="en-US" sz="3000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combinator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8" name="Shape 171"/>
          <p:cNvSpPr txBox="1">
            <a:spLocks/>
          </p:cNvSpPr>
          <p:nvPr/>
        </p:nvSpPr>
        <p:spPr>
          <a:xfrm>
            <a:off x="324511" y="1713085"/>
            <a:ext cx="3877072" cy="3868837"/>
          </a:xfrm>
          <a:prstGeom prst="rect">
            <a:avLst/>
          </a:prstGeom>
          <a:noFill/>
          <a:ln>
            <a:noFill/>
          </a:ln>
        </p:spPr>
        <p:txBody>
          <a:bodyPr vert="horz" lIns="91379" tIns="45689" rIns="91379" bIns="45689" rtlCol="0" anchor="t" anchorCtr="0">
            <a:no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58" indent="-342758" algn="l">
              <a:spcBef>
                <a:spcPts val="640"/>
              </a:spcBef>
              <a:buSzPct val="25000"/>
            </a:pPr>
            <a:r>
              <a:rPr lang="en" sz="3199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 ~ p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342758" indent="-342758" algn="l">
              <a:spcBef>
                <a:spcPts val="640"/>
              </a:spcBef>
              <a:buSzPct val="25000"/>
            </a:pPr>
            <a:r>
              <a:rPr lang="en" sz="3199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	border</a:t>
            </a:r>
            <a:r>
              <a:rPr lang="en" sz="3199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199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758" indent="-342758" algn="l">
              <a:spcBef>
                <a:spcPts val="640"/>
              </a:spcBef>
              <a:buSzPct val="25000"/>
            </a:pP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algn="l">
              <a:buSzPct val="25000"/>
            </a:pPr>
            <a:endParaRPr lang="en-US" dirty="0"/>
          </a:p>
        </p:txBody>
      </p:sp>
      <p:pic>
        <p:nvPicPr>
          <p:cNvPr id="16" name="Shape 1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5431" y="1622590"/>
            <a:ext cx="5124881" cy="4072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82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adjacent sibling </a:t>
            </a:r>
            <a:r>
              <a:rPr lang="en-US" sz="3000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combinator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19489" y="281359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8" name="Shape 171"/>
          <p:cNvSpPr txBox="1">
            <a:spLocks/>
          </p:cNvSpPr>
          <p:nvPr/>
        </p:nvSpPr>
        <p:spPr>
          <a:xfrm>
            <a:off x="324511" y="1713085"/>
            <a:ext cx="3877072" cy="3868837"/>
          </a:xfrm>
          <a:prstGeom prst="rect">
            <a:avLst/>
          </a:prstGeom>
          <a:noFill/>
          <a:ln>
            <a:noFill/>
          </a:ln>
        </p:spPr>
        <p:txBody>
          <a:bodyPr vert="horz" lIns="91379" tIns="45689" rIns="91379" bIns="45689" rtlCol="0" anchor="t" anchorCtr="0">
            <a:no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58" indent="-342758" algn="l">
              <a:spcBef>
                <a:spcPts val="640"/>
              </a:spcBef>
              <a:buSzPct val="25000"/>
            </a:pPr>
            <a:r>
              <a:rPr lang="en" sz="3199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 + p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342758" indent="-342758" algn="l">
              <a:spcBef>
                <a:spcPts val="640"/>
              </a:spcBef>
              <a:buSzPct val="25000"/>
            </a:pPr>
            <a:r>
              <a:rPr lang="en" sz="3199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	border</a:t>
            </a:r>
            <a:r>
              <a:rPr lang="en" sz="3199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3199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758" indent="-342758" algn="l">
              <a:spcBef>
                <a:spcPts val="640"/>
              </a:spcBef>
              <a:buSzPct val="25000"/>
            </a:pPr>
            <a:r>
              <a:rPr lang="en" sz="3199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algn="l">
              <a:buSzPct val="25000"/>
            </a:pPr>
            <a:endParaRPr lang="en-US" dirty="0"/>
          </a:p>
        </p:txBody>
      </p:sp>
      <p:pic>
        <p:nvPicPr>
          <p:cNvPr id="15" name="Shape 1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8595" y="1611439"/>
            <a:ext cx="5124881" cy="4072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800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Картинки по запросу o god 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9454">
            <a:off x="189336" y="874265"/>
            <a:ext cx="1552528" cy="116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does this line mean?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0442" y="2011422"/>
            <a:ext cx="7775064" cy="132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#search-results &gt;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div.search-content ~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ru-RU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 +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ul li</a:t>
            </a:r>
            <a:r>
              <a:rPr lang="ru-RU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{</a:t>
            </a:r>
            <a:endParaRPr lang="en" sz="2000" dirty="0">
              <a:solidFill>
                <a:srgbClr val="691C9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ct val="25000"/>
            </a:pPr>
            <a:r>
              <a:rPr lang="en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margin</a:t>
            </a:r>
            <a:r>
              <a:rPr lang="en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b="1" dirty="0">
                <a:solidFill>
                  <a:srgbClr val="811F2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buSzPct val="25000"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list-style-type</a:t>
            </a:r>
            <a:r>
              <a:rPr lang="en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buSzPct val="25000"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} </a:t>
            </a:r>
          </a:p>
        </p:txBody>
      </p:sp>
      <p:pic>
        <p:nvPicPr>
          <p:cNvPr id="15362" name="Picture 2" descr="Картинки по запросу meme with cros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206" y="3686837"/>
            <a:ext cx="3414300" cy="133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356097">
            <a:off x="489950" y="3411614"/>
            <a:ext cx="2237643" cy="1790115"/>
          </a:xfrm>
          <a:prstGeom prst="rect">
            <a:avLst/>
          </a:prstGeom>
        </p:spPr>
      </p:pic>
      <p:pic>
        <p:nvPicPr>
          <p:cNvPr id="15366" name="Picture 6" descr="Картинки по запросу nooooo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9633">
            <a:off x="6178929" y="995930"/>
            <a:ext cx="1741889" cy="97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71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How does a browser parse styles?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5" name="Shape 328"/>
          <p:cNvSpPr txBox="1">
            <a:spLocks/>
          </p:cNvSpPr>
          <p:nvPr/>
        </p:nvSpPr>
        <p:spPr>
          <a:xfrm>
            <a:off x="900442" y="2061165"/>
            <a:ext cx="7594243" cy="2116760"/>
          </a:xfrm>
          <a:prstGeom prst="rect">
            <a:avLst/>
          </a:prstGeom>
          <a:noFill/>
          <a:ln>
            <a:noFill/>
          </a:ln>
        </p:spPr>
        <p:txBody>
          <a:bodyPr vert="horz" lIns="91379" tIns="45689" rIns="91379" bIns="45689" rtlCol="0" anchor="t" anchorCtr="0">
            <a:no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buSzPct val="25000"/>
            </a:pP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#search-results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 err="1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div.search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-content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~ div +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 err="1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ul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 li 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algn="l">
              <a:lnSpc>
                <a:spcPct val="100000"/>
              </a:lnSpc>
              <a:buSzPct val="25000"/>
            </a:pP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margin</a:t>
            </a:r>
            <a:r>
              <a:rPr lang="en-US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1" dirty="0">
                <a:solidFill>
                  <a:srgbClr val="811F2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algn="l">
              <a:lnSpc>
                <a:spcPct val="100000"/>
              </a:lnSpc>
              <a:buSzPct val="25000"/>
            </a:pP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list-style-type</a:t>
            </a:r>
            <a:r>
              <a:rPr lang="en-US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algn="l">
              <a:buSzPct val="25000"/>
            </a:pP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} </a:t>
            </a:r>
          </a:p>
          <a:p>
            <a:pPr algn="l">
              <a:buSzPct val="25000"/>
            </a:pPr>
            <a:endParaRPr lang="en-US" sz="2000" dirty="0"/>
          </a:p>
        </p:txBody>
      </p:sp>
      <p:sp>
        <p:nvSpPr>
          <p:cNvPr id="16" name="Shape 335"/>
          <p:cNvSpPr/>
          <p:nvPr/>
        </p:nvSpPr>
        <p:spPr>
          <a:xfrm>
            <a:off x="2828352" y="1440550"/>
            <a:ext cx="3491446" cy="44685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17148" tIns="117148" rIns="117148" bIns="117148" anchor="ctr" anchorCtr="0">
            <a:noAutofit/>
          </a:bodyPr>
          <a:lstStyle/>
          <a:p>
            <a:endParaRPr sz="1401"/>
          </a:p>
        </p:txBody>
      </p:sp>
      <p:pic>
        <p:nvPicPr>
          <p:cNvPr id="14340" name="Picture 4" descr="Картинки по запросу nooooo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86" y="3572983"/>
            <a:ext cx="4439604" cy="252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54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" y="199"/>
            <a:ext cx="9143471" cy="6857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539786" y="4437055"/>
            <a:ext cx="7199833" cy="1469940"/>
          </a:xfrm>
        </p:spPr>
        <p:txBody>
          <a:bodyPr anchor="t">
            <a:noAutofit/>
          </a:bodyPr>
          <a:lstStyle/>
          <a:p>
            <a:pPr algn="l"/>
            <a:r>
              <a:rPr lang="da-DK" sz="42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CSS rules priorities</a:t>
            </a:r>
            <a:endParaRPr lang="en-US" sz="4200" cap="all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71808" y="5846609"/>
            <a:ext cx="7704411" cy="323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why aren’t my styles applied?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3793" y="6015512"/>
            <a:ext cx="28801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2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Priority </a:t>
            </a:r>
            <a:r>
              <a:rPr lang="en-US" sz="29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of</a:t>
            </a:r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different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7" name="Содержимое 2"/>
          <p:cNvSpPr txBox="1">
            <a:spLocks/>
          </p:cNvSpPr>
          <p:nvPr/>
        </p:nvSpPr>
        <p:spPr>
          <a:xfrm>
            <a:off x="252520" y="1364984"/>
            <a:ext cx="4031515" cy="4953001"/>
          </a:xfrm>
          <a:prstGeom prst="rect">
            <a:avLst/>
          </a:prstGeom>
        </p:spPr>
        <p:txBody>
          <a:bodyPr vert="horz" lIns="91419" tIns="45709" rIns="91419" bIns="45709" rtlCol="0">
            <a:norm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55">
              <a:lnSpc>
                <a:spcPct val="250000"/>
              </a:lnSpc>
            </a:pPr>
            <a:r>
              <a:rPr lang="en-US" sz="2799" b="1" dirty="0">
                <a:solidFill>
                  <a:srgbClr val="C00000"/>
                </a:solidFill>
              </a:rPr>
              <a:t>Low</a:t>
            </a:r>
          </a:p>
          <a:p>
            <a:pPr marL="92055">
              <a:lnSpc>
                <a:spcPct val="250000"/>
              </a:lnSpc>
            </a:pPr>
            <a:r>
              <a:rPr lang="en-US" sz="2799" b="1" dirty="0">
                <a:solidFill>
                  <a:srgbClr val="FFC000"/>
                </a:solidFill>
              </a:rPr>
              <a:t>Middle</a:t>
            </a:r>
          </a:p>
          <a:p>
            <a:pPr marL="92055">
              <a:lnSpc>
                <a:spcPct val="250000"/>
              </a:lnSpc>
            </a:pPr>
            <a:r>
              <a:rPr lang="en-US" sz="2799" b="1" dirty="0">
                <a:solidFill>
                  <a:srgbClr val="00B050"/>
                </a:solidFill>
              </a:rPr>
              <a:t>High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93847" y="1845191"/>
            <a:ext cx="4981660" cy="2873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5431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!important matters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6460" y="1140950"/>
            <a:ext cx="3941193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Ascending order of style priorities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Arial Bold"/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2541246" y="2061165"/>
            <a:ext cx="5025214" cy="3268623"/>
          </a:xfrm>
          <a:prstGeom prst="rect">
            <a:avLst/>
          </a:prstGeom>
        </p:spPr>
        <p:txBody>
          <a:bodyPr vert="horz" lIns="91419" tIns="45709" rIns="91419" bIns="45709" rtlCol="0">
            <a:norm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Browser</a:t>
            </a:r>
            <a:r>
              <a:rPr lang="en-US" b="1" dirty="0"/>
              <a:t> styles</a:t>
            </a:r>
          </a:p>
          <a:p>
            <a:r>
              <a:rPr lang="en-US" b="1" dirty="0">
                <a:solidFill>
                  <a:srgbClr val="FFC000"/>
                </a:solidFill>
              </a:rPr>
              <a:t>User </a:t>
            </a:r>
            <a:r>
              <a:rPr lang="en-US" b="1" dirty="0"/>
              <a:t>style sheet - </a:t>
            </a:r>
            <a:r>
              <a:rPr lang="en-US" b="1" dirty="0">
                <a:solidFill>
                  <a:srgbClr val="0070C0"/>
                </a:solidFill>
              </a:rPr>
              <a:t>normal </a:t>
            </a:r>
            <a:r>
              <a:rPr lang="en-US" b="1" dirty="0"/>
              <a:t>declarations</a:t>
            </a:r>
          </a:p>
          <a:p>
            <a:r>
              <a:rPr lang="en-US" b="1" dirty="0">
                <a:solidFill>
                  <a:srgbClr val="00B050"/>
                </a:solidFill>
              </a:rPr>
              <a:t>Author </a:t>
            </a:r>
            <a:r>
              <a:rPr lang="en-US" b="1" dirty="0"/>
              <a:t>style sheet - </a:t>
            </a:r>
            <a:r>
              <a:rPr lang="en-US" b="1" dirty="0">
                <a:solidFill>
                  <a:srgbClr val="0070C0"/>
                </a:solidFill>
              </a:rPr>
              <a:t>normal</a:t>
            </a:r>
            <a:r>
              <a:rPr lang="en-US" b="1" dirty="0"/>
              <a:t> declarations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Author </a:t>
            </a:r>
            <a:r>
              <a:rPr lang="en-US" b="1" dirty="0"/>
              <a:t>style sheet - </a:t>
            </a:r>
            <a:r>
              <a:rPr lang="en-US" b="1" dirty="0">
                <a:solidFill>
                  <a:srgbClr val="7030A0"/>
                </a:solidFill>
              </a:rPr>
              <a:t>!important </a:t>
            </a:r>
            <a:r>
              <a:rPr lang="en-US" b="1" dirty="0"/>
              <a:t>declarations</a:t>
            </a:r>
          </a:p>
          <a:p>
            <a:r>
              <a:rPr lang="en-US" b="1" dirty="0">
                <a:solidFill>
                  <a:srgbClr val="FFC000"/>
                </a:solidFill>
              </a:rPr>
              <a:t>User</a:t>
            </a:r>
            <a:r>
              <a:rPr lang="en-US" b="1" dirty="0"/>
              <a:t> style sheet - </a:t>
            </a:r>
            <a:r>
              <a:rPr lang="en-US" b="1" dirty="0">
                <a:solidFill>
                  <a:srgbClr val="7030A0"/>
                </a:solidFill>
              </a:rPr>
              <a:t>!important </a:t>
            </a:r>
            <a:r>
              <a:rPr lang="en-US" b="1" dirty="0"/>
              <a:t>declaration</a:t>
            </a:r>
            <a:endParaRPr lang="ru-RU" b="1" dirty="0"/>
          </a:p>
          <a:p>
            <a:endParaRPr lang="ru-RU" dirty="0"/>
          </a:p>
        </p:txBody>
      </p:sp>
      <p:sp>
        <p:nvSpPr>
          <p:cNvPr id="16" name="Down Arrow 15"/>
          <p:cNvSpPr/>
          <p:nvPr/>
        </p:nvSpPr>
        <p:spPr>
          <a:xfrm>
            <a:off x="2351078" y="1986894"/>
            <a:ext cx="215973" cy="2303722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705" y="1752743"/>
            <a:ext cx="999596" cy="28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Style calculator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17" name="Shape 3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451" y="945624"/>
            <a:ext cx="6873224" cy="5443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30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Last declaration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20472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505" y="1285748"/>
            <a:ext cx="5543333" cy="830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55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If two declarations have </a:t>
            </a:r>
          </a:p>
          <a:p>
            <a:pPr marL="92055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the same priority, origin and specificity, </a:t>
            </a:r>
          </a:p>
          <a:p>
            <a:pPr marL="92055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the last one “wins”.</a:t>
            </a:r>
            <a:endParaRPr lang="ru-RU" sz="1600" dirty="0">
              <a:solidFill>
                <a:schemeClr val="tx1">
                  <a:lumMod val="85000"/>
                  <a:lumOff val="15000"/>
                </a:schemeClr>
              </a:solidFill>
              <a:latin typeface="Arial Bold"/>
            </a:endParaRPr>
          </a:p>
        </p:txBody>
      </p:sp>
      <p:pic>
        <p:nvPicPr>
          <p:cNvPr id="24578" name="Picture 2" descr="Картинки по запросу гонки фини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712" y="862529"/>
            <a:ext cx="4914527" cy="2765098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5712" y="3653292"/>
            <a:ext cx="4928466" cy="27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Our goals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65" y="836862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57842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AB3E6C7-FDAF-4D77-B1D3-B5B04C30F7F4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496" y="1338909"/>
            <a:ext cx="6912368" cy="230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Revise HTML &amp; CSS knowledge;</a:t>
            </a:r>
          </a:p>
          <a:p>
            <a:pPr>
              <a:lnSpc>
                <a:spcPct val="200000"/>
              </a:lnSpc>
            </a:pPr>
            <a:r>
              <a:rPr lang="en-US" dirty="0"/>
              <a:t>Learn basic and intermediate level of HTML &amp; CSS;</a:t>
            </a:r>
          </a:p>
          <a:p>
            <a:pPr>
              <a:lnSpc>
                <a:spcPct val="200000"/>
              </a:lnSpc>
            </a:pPr>
            <a:r>
              <a:rPr lang="en-US" dirty="0"/>
              <a:t>Find out what best and worst practices are;</a:t>
            </a:r>
          </a:p>
          <a:p>
            <a:pPr>
              <a:lnSpc>
                <a:spcPct val="200000"/>
              </a:lnSpc>
            </a:pPr>
            <a:r>
              <a:rPr lang="en-US" dirty="0"/>
              <a:t>Apply skills practically.</a:t>
            </a:r>
            <a:endParaRPr lang="ru-RU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6146" name="Picture 2" descr="Картинки по запросу эволюци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06" y="3476731"/>
            <a:ext cx="6094589" cy="291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8" y="2711675"/>
            <a:ext cx="451918" cy="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8" y="1600786"/>
            <a:ext cx="451918" cy="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8" y="2189515"/>
            <a:ext cx="451918" cy="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09" y="3264013"/>
            <a:ext cx="451918" cy="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81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победа ур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623" y="1717997"/>
            <a:ext cx="1770852" cy="13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What declaration wins?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1209" y="1843583"/>
            <a:ext cx="7917079" cy="1076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#search-results .search-content .search-list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li:hover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>
              <a:buSzPct val="25000"/>
            </a:pPr>
            <a:r>
              <a:rPr lang="en" sz="16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margin</a:t>
            </a:r>
            <a:r>
              <a:rPr lang="en" sz="16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buSzPct val="25000"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list-style-type</a:t>
            </a:r>
            <a:r>
              <a:rPr lang="en" sz="16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buSzPct val="25000"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1657" y="3535367"/>
            <a:ext cx="7064836" cy="120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#search-results &gt;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div.search-content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~ div</a:t>
            </a:r>
            <a:r>
              <a:rPr lang="ru-RU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 +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ul li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>
              <a:buSzPct val="25000"/>
            </a:pPr>
            <a:r>
              <a:rPr lang="en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margin</a:t>
            </a:r>
            <a:r>
              <a:rPr lang="en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b="1" dirty="0">
                <a:solidFill>
                  <a:srgbClr val="811F2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buSzPct val="25000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list-style-type</a:t>
            </a:r>
            <a:r>
              <a:rPr lang="en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buSzPct val="25000"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456" y="2030542"/>
            <a:ext cx="1040429" cy="7077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9" b="1" dirty="0">
                <a:solidFill>
                  <a:srgbClr val="00B050"/>
                </a:solidFill>
              </a:rPr>
              <a:t>131</a:t>
            </a:r>
            <a:endParaRPr lang="ru-RU" sz="3999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865" y="3719992"/>
            <a:ext cx="867344" cy="58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b="1" dirty="0">
                <a:solidFill>
                  <a:srgbClr val="00B050"/>
                </a:solidFill>
              </a:rPr>
              <a:t>114</a:t>
            </a:r>
            <a:endParaRPr lang="ru-RU" sz="3199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04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" y="199"/>
            <a:ext cx="9143471" cy="6857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539786" y="4437055"/>
            <a:ext cx="7199833" cy="1469940"/>
          </a:xfrm>
        </p:spPr>
        <p:txBody>
          <a:bodyPr anchor="t">
            <a:noAutofit/>
          </a:bodyPr>
          <a:lstStyle/>
          <a:p>
            <a:pPr algn="l"/>
            <a:r>
              <a:rPr lang="da-DK" sz="42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Properties</a:t>
            </a:r>
            <a:endParaRPr lang="en-US" sz="4200" cap="all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9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Properties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4418" y="1093913"/>
            <a:ext cx="1760170" cy="584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199" dirty="0"/>
              <a:t>“</a:t>
            </a:r>
            <a:r>
              <a:rPr lang="en" sz="3199" dirty="0">
                <a:solidFill>
                  <a:srgbClr val="C00000"/>
                </a:solidFill>
              </a:rPr>
              <a:t>tr</a:t>
            </a:r>
            <a:r>
              <a:rPr lang="en" sz="3199" dirty="0"/>
              <a:t>ou</a:t>
            </a:r>
            <a:r>
              <a:rPr lang="en" sz="3199" dirty="0">
                <a:solidFill>
                  <a:srgbClr val="C00000"/>
                </a:solidFill>
              </a:rPr>
              <a:t>bl</a:t>
            </a:r>
            <a:r>
              <a:rPr lang="en" sz="3199" dirty="0"/>
              <a:t>e”</a:t>
            </a:r>
            <a:endParaRPr lang="en-US" sz="3199" dirty="0"/>
          </a:p>
        </p:txBody>
      </p:sp>
      <p:sp>
        <p:nvSpPr>
          <p:cNvPr id="6" name="Rectangle 5"/>
          <p:cNvSpPr/>
          <p:nvPr/>
        </p:nvSpPr>
        <p:spPr>
          <a:xfrm>
            <a:off x="579396" y="2042193"/>
            <a:ext cx="4570942" cy="22462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758" indent="-342758">
              <a:buClr>
                <a:srgbClr val="000000"/>
              </a:buClr>
              <a:buSzPct val="25000"/>
            </a:pP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10px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342758" indent="-342758">
              <a:buClr>
                <a:srgbClr val="000000"/>
              </a:buClr>
              <a:buSzPct val="25000"/>
            </a:pPr>
            <a:endParaRPr lang="en-US" sz="2000" dirty="0"/>
          </a:p>
          <a:p>
            <a:pPr marL="342758" indent="-342758">
              <a:buSzPct val="25000"/>
            </a:pP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10px auto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342758" indent="-342758">
              <a:buSzPct val="25000"/>
            </a:pPr>
            <a:endParaRPr lang="en-US" sz="2000" dirty="0"/>
          </a:p>
          <a:p>
            <a:pPr marL="342758" indent="-342758">
              <a:buSzPct val="25000"/>
            </a:pP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10px 20px 30%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758" indent="-342758">
              <a:buSzPct val="25000"/>
            </a:pPr>
            <a:endParaRPr lang="en-US" sz="2000" dirty="0"/>
          </a:p>
          <a:p>
            <a:pPr marL="342758" indent="-342758">
              <a:buClr>
                <a:srgbClr val="000000"/>
              </a:buClr>
              <a:buSzPct val="25000"/>
            </a:pP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margin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10px 2em 30px 40px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24078" y="1155453"/>
            <a:ext cx="3683169" cy="4615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op, </a:t>
            </a:r>
            <a:r>
              <a:rPr lang="en-US" sz="2400" b="1" dirty="0">
                <a:solidFill>
                  <a:srgbClr val="C00000"/>
                </a:solidFill>
              </a:rPr>
              <a:t>R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ight, </a:t>
            </a:r>
            <a:r>
              <a:rPr lang="en-US" sz="2400" b="1" dirty="0">
                <a:solidFill>
                  <a:srgbClr val="C00000"/>
                </a:solidFill>
              </a:rPr>
              <a:t>B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ottom, </a:t>
            </a:r>
            <a:r>
              <a:rPr lang="en-US" sz="2400" b="1" dirty="0">
                <a:solidFill>
                  <a:srgbClr val="C00000"/>
                </a:solidFill>
              </a:rPr>
              <a:t>L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eft</a:t>
            </a:r>
            <a:endParaRPr lang="ru-RU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Shape 250"/>
          <p:cNvSpPr/>
          <p:nvPr/>
        </p:nvSpPr>
        <p:spPr>
          <a:xfrm>
            <a:off x="5651870" y="2088049"/>
            <a:ext cx="2651500" cy="2563801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17148" tIns="117148" rIns="117148" bIns="117148" anchor="ctr" anchorCtr="0">
            <a:noAutofit/>
          </a:bodyPr>
          <a:lstStyle/>
          <a:p>
            <a:endParaRPr sz="1401"/>
          </a:p>
        </p:txBody>
      </p:sp>
      <p:cxnSp>
        <p:nvCxnSpPr>
          <p:cNvPr id="19" name="Shape 251"/>
          <p:cNvCxnSpPr/>
          <p:nvPr/>
        </p:nvCxnSpPr>
        <p:spPr>
          <a:xfrm rot="10800000">
            <a:off x="6982049" y="2692900"/>
            <a:ext cx="0" cy="67705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3" name="Shape 252"/>
          <p:cNvCxnSpPr/>
          <p:nvPr/>
        </p:nvCxnSpPr>
        <p:spPr>
          <a:xfrm rot="10800000" flipH="1">
            <a:off x="6977621" y="2647408"/>
            <a:ext cx="970594" cy="728398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5424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Compound properties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9396" y="2637096"/>
            <a:ext cx="3428350" cy="4000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560"/>
              </a:spcBef>
              <a:buSzPct val="25000"/>
            </a:pPr>
            <a:r>
              <a:rPr lang="en" sz="2000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border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1em dashed red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</p:txBody>
      </p:sp>
      <p:sp>
        <p:nvSpPr>
          <p:cNvPr id="24" name="Shape 260"/>
          <p:cNvSpPr/>
          <p:nvPr/>
        </p:nvSpPr>
        <p:spPr>
          <a:xfrm>
            <a:off x="4269385" y="2684704"/>
            <a:ext cx="609379" cy="304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rgbClr val="71894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03" tIns="45689" rIns="91403" bIns="45689" anchor="ctr" anchorCtr="0">
            <a:noAutofit/>
          </a:bodyPr>
          <a:lstStyle/>
          <a:p>
            <a:endParaRPr sz="1401"/>
          </a:p>
        </p:txBody>
      </p:sp>
      <p:sp>
        <p:nvSpPr>
          <p:cNvPr id="25" name="Shape 259"/>
          <p:cNvSpPr txBox="1">
            <a:spLocks/>
          </p:cNvSpPr>
          <p:nvPr/>
        </p:nvSpPr>
        <p:spPr>
          <a:xfrm>
            <a:off x="5022165" y="1934646"/>
            <a:ext cx="3959523" cy="2044765"/>
          </a:xfrm>
          <a:prstGeom prst="rect">
            <a:avLst/>
          </a:prstGeom>
          <a:noFill/>
          <a:ln>
            <a:noFill/>
          </a:ln>
        </p:spPr>
        <p:txBody>
          <a:bodyPr lIns="91379" tIns="45689" rIns="91379" bIns="45689" anchor="t" anchorCtr="0">
            <a:noAutofit/>
          </a:bodyPr>
          <a:lstStyle>
            <a:lvl1pPr marL="171473" indent="-171473" algn="l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41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364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310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256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201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147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093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039" indent="-171473" algn="l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758" indent="-342758">
              <a:spcBef>
                <a:spcPts val="560"/>
              </a:spcBef>
              <a:buSzPct val="25000"/>
              <a:buNone/>
            </a:pPr>
            <a:endParaRPr lang="en-US" dirty="0"/>
          </a:p>
          <a:p>
            <a:pPr marL="342758" indent="-342758">
              <a:spcBef>
                <a:spcPts val="560"/>
              </a:spcBef>
              <a:buSzPct val="25000"/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border-width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1em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758" indent="-342758">
              <a:spcBef>
                <a:spcPts val="560"/>
              </a:spcBef>
              <a:buSzPct val="25000"/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border-style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dashed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342758" indent="-342758">
              <a:spcBef>
                <a:spcPts val="560"/>
              </a:spcBef>
              <a:buSzPct val="25000"/>
              <a:buNone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border-color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indent="0">
              <a:spcBef>
                <a:spcPts val="560"/>
              </a:spcBef>
              <a:buSzPct val="250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7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Vendor Prefixes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5" name="Shape 266"/>
          <p:cNvSpPr txBox="1">
            <a:spLocks/>
          </p:cNvSpPr>
          <p:nvPr/>
        </p:nvSpPr>
        <p:spPr>
          <a:xfrm>
            <a:off x="468494" y="1413243"/>
            <a:ext cx="6549961" cy="3124640"/>
          </a:xfrm>
          <a:prstGeom prst="rect">
            <a:avLst/>
          </a:prstGeom>
          <a:noFill/>
          <a:ln>
            <a:noFill/>
          </a:ln>
        </p:spPr>
        <p:txBody>
          <a:bodyPr vert="horz" lIns="91379" tIns="45689" rIns="91379" bIns="45689" rtlCol="0" anchor="t" anchorCtr="0">
            <a:no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40"/>
              </a:spcBef>
              <a:buSzPct val="25000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.example { </a:t>
            </a:r>
          </a:p>
          <a:p>
            <a:pPr algn="l">
              <a:spcBef>
                <a:spcPts val="640"/>
              </a:spcBef>
              <a:buSzPct val="25000"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7030A0"/>
                </a:solidFill>
              </a:rPr>
              <a:t>-</a:t>
            </a:r>
            <a:r>
              <a:rPr lang="en-US" sz="2400" dirty="0" err="1">
                <a:solidFill>
                  <a:srgbClr val="7030A0"/>
                </a:solidFill>
              </a:rPr>
              <a:t>webkit</a:t>
            </a:r>
            <a:r>
              <a:rPr lang="en-US" sz="2400" dirty="0">
                <a:solidFill>
                  <a:srgbClr val="7030A0"/>
                </a:solidFill>
              </a:rPr>
              <a:t>-</a:t>
            </a:r>
            <a:r>
              <a:rPr lang="en-US" sz="2400" dirty="0">
                <a:solidFill>
                  <a:srgbClr val="C00000"/>
                </a:solidFill>
              </a:rPr>
              <a:t>transform</a:t>
            </a:r>
            <a:r>
              <a:rPr lang="en-US" sz="2400" dirty="0"/>
              <a:t>: rotate(30deg); </a:t>
            </a:r>
          </a:p>
          <a:p>
            <a:pPr algn="l">
              <a:spcBef>
                <a:spcPts val="640"/>
              </a:spcBef>
              <a:buSzPct val="25000"/>
            </a:pPr>
            <a:r>
              <a:rPr lang="en-US" sz="2400" dirty="0"/>
              <a:t>	      </a:t>
            </a:r>
            <a:r>
              <a:rPr lang="en-US" sz="2400" dirty="0">
                <a:solidFill>
                  <a:srgbClr val="7030A0"/>
                </a:solidFill>
              </a:rPr>
              <a:t>-</a:t>
            </a:r>
            <a:r>
              <a:rPr lang="en-US" sz="2400" dirty="0" err="1">
                <a:solidFill>
                  <a:srgbClr val="7030A0"/>
                </a:solidFill>
              </a:rPr>
              <a:t>ms</a:t>
            </a:r>
            <a:r>
              <a:rPr lang="en-US" sz="2400" dirty="0">
                <a:solidFill>
                  <a:srgbClr val="7030A0"/>
                </a:solidFill>
              </a:rPr>
              <a:t>-</a:t>
            </a:r>
            <a:r>
              <a:rPr lang="en-US" sz="2400" dirty="0">
                <a:solidFill>
                  <a:srgbClr val="C00000"/>
                </a:solidFill>
              </a:rPr>
              <a:t>transform</a:t>
            </a:r>
            <a:r>
              <a:rPr lang="en-US" sz="2400" dirty="0"/>
              <a:t>: rotate(30deg); </a:t>
            </a:r>
          </a:p>
          <a:p>
            <a:pPr algn="l">
              <a:spcBef>
                <a:spcPts val="640"/>
              </a:spcBef>
              <a:buSzPct val="25000"/>
            </a:pPr>
            <a:r>
              <a:rPr lang="en-US" sz="2400" dirty="0"/>
              <a:t>	             </a:t>
            </a:r>
            <a:r>
              <a:rPr lang="en-US" sz="2400" dirty="0">
                <a:solidFill>
                  <a:srgbClr val="C00000"/>
                </a:solidFill>
              </a:rPr>
              <a:t>transform</a:t>
            </a:r>
            <a:r>
              <a:rPr lang="en-US" sz="2400" dirty="0"/>
              <a:t>: rotate(30deg); </a:t>
            </a:r>
          </a:p>
          <a:p>
            <a:pPr algn="l">
              <a:spcBef>
                <a:spcPts val="640"/>
              </a:spcBef>
              <a:buSzPct val="25000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}</a:t>
            </a:r>
            <a:endParaRPr lang="en" sz="2400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78099" y="4345263"/>
            <a:ext cx="5636777" cy="523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99" dirty="0">
                <a:solidFill>
                  <a:srgbClr val="0070C0"/>
                </a:solidFill>
              </a:rPr>
              <a:t>https://css-tricks.com/autoprefixer/</a:t>
            </a:r>
            <a:endParaRPr lang="ru-RU" sz="2799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" y="199"/>
            <a:ext cx="9143471" cy="6857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539786" y="4437055"/>
            <a:ext cx="7199833" cy="1469940"/>
          </a:xfrm>
        </p:spPr>
        <p:txBody>
          <a:bodyPr anchor="t">
            <a:noAutofit/>
          </a:bodyPr>
          <a:lstStyle/>
          <a:p>
            <a:pPr algn="l"/>
            <a:r>
              <a:rPr lang="da-DK" sz="42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Display</a:t>
            </a:r>
            <a:endParaRPr lang="en-US" sz="4200" cap="all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71808" y="5846608"/>
            <a:ext cx="7704411" cy="33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1600" b="1" u="sng" dirty="0">
                <a:solidFill>
                  <a:schemeClr val="bg1"/>
                </a:solidFill>
              </a:rPr>
              <a:t>https://htmlacademy.ru/courses/44</a:t>
            </a:r>
            <a:endParaRPr lang="en" sz="1600" b="1" u="sng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3793" y="6015512"/>
            <a:ext cx="28801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6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Display: none, block, inline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521" y="1197269"/>
            <a:ext cx="6246954" cy="296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348" y="1833871"/>
            <a:ext cx="4570942" cy="13385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693" indent="-285693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None: &lt;head&gt;, &lt;title&gt;</a:t>
            </a:r>
          </a:p>
          <a:p>
            <a:pPr marL="285693" indent="-285693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Block: &lt;p&gt;, &lt;h2&gt;</a:t>
            </a:r>
          </a:p>
          <a:p>
            <a:pPr marL="285693" indent="-285693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Inline: &lt;span&gt;, &lt;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em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&gt;</a:t>
            </a:r>
          </a:p>
        </p:txBody>
      </p:sp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" y="3785857"/>
            <a:ext cx="5610954" cy="214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584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Box Model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396" y="2205988"/>
            <a:ext cx="4570942" cy="15846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92055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Box-sizing:</a:t>
            </a:r>
          </a:p>
          <a:p>
            <a:pPr marL="285693" lvl="6" indent="-285693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content-box </a:t>
            </a:r>
          </a:p>
          <a:p>
            <a:pPr marL="285693" indent="-285693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padding-box</a:t>
            </a:r>
          </a:p>
          <a:p>
            <a:pPr marL="285693" indent="-285693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border-box </a:t>
            </a:r>
          </a:p>
        </p:txBody>
      </p:sp>
      <p:sp>
        <p:nvSpPr>
          <p:cNvPr id="5" name="Rectangle 4"/>
          <p:cNvSpPr/>
          <p:nvPr/>
        </p:nvSpPr>
        <p:spPr>
          <a:xfrm>
            <a:off x="3778" y="5886785"/>
            <a:ext cx="4508524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55"/>
            <a:r>
              <a:rPr lang="en-US" dirty="0">
                <a:latin typeface="Arial Bold"/>
              </a:rPr>
              <a:t>Affects width and height of an element</a:t>
            </a:r>
          </a:p>
        </p:txBody>
      </p:sp>
      <p:pic>
        <p:nvPicPr>
          <p:cNvPr id="15" name="Picture 4" descr="C:\Users\maryia.kabash\Desktop\CSS_Box_Model_Kid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42" y="1113592"/>
            <a:ext cx="5222308" cy="457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285737" y="3006667"/>
            <a:ext cx="2825015" cy="15969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19" name="Rectangle 18"/>
          <p:cNvSpPr/>
          <p:nvPr/>
        </p:nvSpPr>
        <p:spPr>
          <a:xfrm>
            <a:off x="3868616" y="2664150"/>
            <a:ext cx="3671558" cy="24206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23" name="Rectangle 22"/>
          <p:cNvSpPr/>
          <p:nvPr/>
        </p:nvSpPr>
        <p:spPr>
          <a:xfrm>
            <a:off x="3502508" y="2221765"/>
            <a:ext cx="4391471" cy="32229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</p:spTree>
    <p:extLst>
      <p:ext uri="{BB962C8B-B14F-4D97-AF65-F5344CB8AC3E}">
        <p14:creationId xmlns:p14="http://schemas.microsoft.com/office/powerpoint/2010/main" val="140187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Display: list-item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60" y="1629217"/>
            <a:ext cx="5704156" cy="2828270"/>
          </a:xfrm>
          <a:prstGeom prst="rect">
            <a:avLst/>
          </a:prstGeom>
          <a:solidFill>
            <a:srgbClr val="78CAA3"/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259926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Display: table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2432" y="1269260"/>
            <a:ext cx="496771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55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table</a:t>
            </a:r>
            <a:r>
              <a:rPr lang="en-US" sz="2000" dirty="0"/>
              <a:t>    { display: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table</a:t>
            </a:r>
            <a:r>
              <a:rPr lang="en-US" sz="2000" dirty="0"/>
              <a:t> }</a:t>
            </a:r>
          </a:p>
          <a:p>
            <a:pPr marL="92055"/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tr</a:t>
            </a:r>
            <a:r>
              <a:rPr lang="en-US" sz="2000" dirty="0"/>
              <a:t>       { display: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table-row</a:t>
            </a:r>
            <a:r>
              <a:rPr lang="en-US" sz="2000" dirty="0"/>
              <a:t> }</a:t>
            </a:r>
          </a:p>
          <a:p>
            <a:pPr marL="92055"/>
            <a:endParaRPr lang="en-US" sz="2000" dirty="0"/>
          </a:p>
          <a:p>
            <a:pPr marL="92055"/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thead</a:t>
            </a:r>
            <a:r>
              <a:rPr lang="en-US" sz="2000" dirty="0"/>
              <a:t>    { display: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table-header-group</a:t>
            </a:r>
            <a:r>
              <a:rPr lang="en-US" sz="2000" dirty="0"/>
              <a:t> }</a:t>
            </a:r>
          </a:p>
          <a:p>
            <a:pPr marL="92055"/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tbody</a:t>
            </a:r>
            <a:r>
              <a:rPr lang="en-US" sz="2000" dirty="0"/>
              <a:t>    { display: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table-row-group</a:t>
            </a:r>
            <a:r>
              <a:rPr lang="en-US" sz="2000" dirty="0"/>
              <a:t> }</a:t>
            </a:r>
          </a:p>
          <a:p>
            <a:pPr marL="92055"/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tfoot</a:t>
            </a:r>
            <a:r>
              <a:rPr lang="en-US" sz="2000" dirty="0"/>
              <a:t>    { display: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table-footer-group</a:t>
            </a:r>
            <a:r>
              <a:rPr lang="en-US" sz="2000" dirty="0"/>
              <a:t> }</a:t>
            </a:r>
          </a:p>
          <a:p>
            <a:pPr marL="92055"/>
            <a:endParaRPr lang="en-US" sz="2000" dirty="0"/>
          </a:p>
          <a:p>
            <a:pPr marL="92055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col </a:t>
            </a:r>
            <a:r>
              <a:rPr lang="en-US" sz="2000" dirty="0"/>
              <a:t>     { display: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table-column</a:t>
            </a:r>
            <a:r>
              <a:rPr lang="en-US" sz="2000" dirty="0"/>
              <a:t> }</a:t>
            </a:r>
          </a:p>
          <a:p>
            <a:pPr marL="92055"/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colgroup</a:t>
            </a:r>
            <a:r>
              <a:rPr lang="en-US" sz="2000" dirty="0"/>
              <a:t> { display: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table-column-group</a:t>
            </a:r>
            <a:r>
              <a:rPr lang="en-US" sz="2000" dirty="0"/>
              <a:t> }</a:t>
            </a:r>
          </a:p>
          <a:p>
            <a:pPr marL="92055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td,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</a:rPr>
              <a:t>th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en-US" sz="2000" dirty="0"/>
              <a:t>{ display: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table-cell</a:t>
            </a:r>
            <a:r>
              <a:rPr lang="en-US" sz="2000" dirty="0"/>
              <a:t> }</a:t>
            </a:r>
          </a:p>
          <a:p>
            <a:pPr marL="92055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caption</a:t>
            </a:r>
            <a:r>
              <a:rPr lang="en-US" sz="2000" dirty="0"/>
              <a:t>  { display: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table-caption</a:t>
            </a:r>
            <a:r>
              <a:rPr lang="en-US" sz="2000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6846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" y="199"/>
            <a:ext cx="9143471" cy="6857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539786" y="4437055"/>
            <a:ext cx="6768360" cy="1469940"/>
          </a:xfrm>
        </p:spPr>
        <p:txBody>
          <a:bodyPr anchor="t">
            <a:noAutofit/>
          </a:bodyPr>
          <a:lstStyle/>
          <a:p>
            <a:pPr algn="l"/>
            <a:r>
              <a:rPr lang="da-DK" sz="42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HTML</a:t>
            </a:r>
            <a:endParaRPr lang="en-US" sz="4200" cap="all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71808" y="5846608"/>
            <a:ext cx="7704411" cy="33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rial Black" panose="020B0A04020102020204" pitchFamily="34" charset="0"/>
              </a:rPr>
              <a:t>HyperText</a:t>
            </a:r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 Markup Language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3793" y="6015512"/>
            <a:ext cx="28801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98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782" y="4222895"/>
            <a:ext cx="5610954" cy="214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782" y="1917182"/>
            <a:ext cx="5610954" cy="2765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Display: inline-block, inline-table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1" name="Text Placeholder 2"/>
          <p:cNvSpPr txBox="1">
            <a:spLocks/>
          </p:cNvSpPr>
          <p:nvPr/>
        </p:nvSpPr>
        <p:spPr>
          <a:xfrm>
            <a:off x="155341" y="1093912"/>
            <a:ext cx="4823418" cy="4895411"/>
          </a:xfrm>
          <a:prstGeom prst="rect">
            <a:avLst/>
          </a:prstGeom>
        </p:spPr>
        <p:txBody>
          <a:bodyPr vert="horz" lIns="91419" tIns="45709" rIns="91419" bIns="45709" rtlCol="0">
            <a:normAutofit/>
          </a:bodyPr>
          <a:lstStyle>
            <a:lvl1pPr marL="0" indent="0" algn="ctr" defTabSz="685891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indent="0" algn="ctr" defTabSz="685891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indent="-285693" algn="l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Is used to display elements side-by-side*</a:t>
            </a:r>
          </a:p>
          <a:p>
            <a:pPr marL="285693" indent="-285693" algn="l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Has vertical alignment (default is baseline)</a:t>
            </a:r>
          </a:p>
          <a:p>
            <a:pPr marL="285693" indent="-285693" algn="l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Can be centered</a:t>
            </a:r>
          </a:p>
          <a:p>
            <a:pPr marL="285693" indent="-285693" algn="l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Can be justified</a:t>
            </a:r>
          </a:p>
          <a:p>
            <a:pPr marL="285693" indent="-285693" algn="l">
              <a:lnSpc>
                <a:spcPct val="150000"/>
              </a:lnSpc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* Similar to “float: left/right;”</a:t>
            </a:r>
          </a:p>
        </p:txBody>
      </p:sp>
    </p:spTree>
    <p:extLst>
      <p:ext uri="{BB962C8B-B14F-4D97-AF65-F5344CB8AC3E}">
        <p14:creationId xmlns:p14="http://schemas.microsoft.com/office/powerpoint/2010/main" val="274659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08" y="4143577"/>
            <a:ext cx="8894291" cy="230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Display: inline-block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8508" y="992759"/>
            <a:ext cx="8894291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Vertical-align: </a:t>
            </a:r>
            <a:r>
              <a:rPr lang="en-US" sz="2400" b="1" dirty="0">
                <a:solidFill>
                  <a:srgbClr val="C00000"/>
                </a:solidFill>
              </a:rPr>
              <a:t>top </a:t>
            </a:r>
            <a:r>
              <a:rPr lang="en-US" sz="2400" dirty="0"/>
              <a:t>                </a:t>
            </a:r>
            <a:r>
              <a:rPr lang="en-US" sz="2400" b="1" dirty="0">
                <a:solidFill>
                  <a:srgbClr val="C00000"/>
                </a:solidFill>
              </a:rPr>
              <a:t>middle</a:t>
            </a:r>
            <a:r>
              <a:rPr lang="en-US" sz="2400" dirty="0"/>
              <a:t>                             </a:t>
            </a:r>
            <a:r>
              <a:rPr lang="en-US" sz="2400" b="1" dirty="0">
                <a:solidFill>
                  <a:srgbClr val="C00000"/>
                </a:solidFill>
              </a:rPr>
              <a:t>bottom</a:t>
            </a: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9" y="1611971"/>
            <a:ext cx="9088841" cy="193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1348" y="3678031"/>
            <a:ext cx="8894291" cy="461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Text-align:    </a:t>
            </a:r>
            <a:r>
              <a:rPr lang="en-US" sz="2400" b="1" dirty="0">
                <a:solidFill>
                  <a:srgbClr val="C00000"/>
                </a:solidFill>
              </a:rPr>
              <a:t>center</a:t>
            </a:r>
            <a:r>
              <a:rPr lang="en-US" sz="2400" dirty="0"/>
              <a:t>                                         </a:t>
            </a:r>
            <a:r>
              <a:rPr lang="en-US" sz="2400" b="1" dirty="0">
                <a:solidFill>
                  <a:srgbClr val="C00000"/>
                </a:solidFill>
              </a:rPr>
              <a:t>justify</a:t>
            </a:r>
            <a:endParaRPr lang="ru-RU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99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Float vs Inline-block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349" y="1197268"/>
            <a:ext cx="2966792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for side-by-side elements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91" y="1997069"/>
            <a:ext cx="8751449" cy="219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7390" y="4621811"/>
            <a:ext cx="4570942" cy="12000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693" indent="-285693"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‘</a:t>
            </a:r>
            <a:r>
              <a:rPr lang="en-US" dirty="0" err="1"/>
              <a:t>Clearfix</a:t>
            </a:r>
            <a:r>
              <a:rPr lang="en-US" dirty="0"/>
              <a:t>’ needed for parent element</a:t>
            </a:r>
          </a:p>
          <a:p>
            <a:pPr marL="285693" indent="-285693"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Elements’ order depends on left/right value</a:t>
            </a:r>
          </a:p>
          <a:p>
            <a:pPr marL="285693" indent="-285693"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Top aligned by default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1578" y="4642131"/>
            <a:ext cx="4570942" cy="9231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693" indent="-285693"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Space between elements due to ‘inline’ display</a:t>
            </a:r>
          </a:p>
          <a:p>
            <a:pPr marL="285693" indent="-285693">
              <a:buClr>
                <a:srgbClr val="FF0000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/>
              <a:t>Baseline aligned by default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2361555" y="1504974"/>
            <a:ext cx="719913" cy="431948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371784" y="1504975"/>
            <a:ext cx="763086" cy="503938"/>
          </a:xfrm>
          <a:prstGeom prst="straightConnector1">
            <a:avLst/>
          </a:prstGeom>
          <a:ln w="127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4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Float vs Inline-block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8" y="2108293"/>
            <a:ext cx="9056179" cy="2514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28451" y="1708276"/>
            <a:ext cx="7062516" cy="40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Parent with a ‘clear fix’…                           …and without it</a:t>
            </a:r>
            <a:endParaRPr lang="ru-RU" sz="2000" b="1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1579" y="4687147"/>
            <a:ext cx="4570942" cy="16308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92055"/>
            <a:r>
              <a:rPr lang="en-US" sz="2000" b="1" dirty="0">
                <a:solidFill>
                  <a:srgbClr val="7030A0"/>
                </a:solidFill>
              </a:rPr>
              <a:t>.parent: before,  .parent: after </a:t>
            </a:r>
            <a:r>
              <a:rPr lang="en-US" sz="2000" b="1" dirty="0"/>
              <a:t>{</a:t>
            </a:r>
          </a:p>
          <a:p>
            <a:pPr marL="92055"/>
            <a:r>
              <a:rPr lang="en-US" sz="2000" b="1" dirty="0"/>
              <a:t>	</a:t>
            </a:r>
            <a:r>
              <a:rPr lang="en-US" sz="2000" b="1" dirty="0">
                <a:solidFill>
                  <a:srgbClr val="C00000"/>
                </a:solidFill>
              </a:rPr>
              <a:t>content: ‘ ’;</a:t>
            </a:r>
          </a:p>
          <a:p>
            <a:pPr marL="92055"/>
            <a:r>
              <a:rPr lang="en-US" sz="2000" b="1" dirty="0"/>
              <a:t>	</a:t>
            </a:r>
            <a:r>
              <a:rPr lang="en-US" sz="2000" b="1" dirty="0">
                <a:solidFill>
                  <a:srgbClr val="C00000"/>
                </a:solidFill>
              </a:rPr>
              <a:t>display: table;</a:t>
            </a:r>
          </a:p>
          <a:p>
            <a:pPr marL="92055"/>
            <a:r>
              <a:rPr lang="en-US" sz="2000" b="1" dirty="0"/>
              <a:t>}</a:t>
            </a:r>
          </a:p>
          <a:p>
            <a:pPr marL="92055"/>
            <a:r>
              <a:rPr lang="en-US" sz="2000" b="1" dirty="0">
                <a:solidFill>
                  <a:srgbClr val="7030A0"/>
                </a:solidFill>
              </a:rPr>
              <a:t>.parent: after </a:t>
            </a:r>
            <a:r>
              <a:rPr lang="en-US" sz="2000" b="1" dirty="0"/>
              <a:t>{ </a:t>
            </a:r>
            <a:r>
              <a:rPr lang="en-US" sz="2000" b="1" dirty="0">
                <a:solidFill>
                  <a:srgbClr val="C00000"/>
                </a:solidFill>
              </a:rPr>
              <a:t>clear: both; </a:t>
            </a:r>
            <a:r>
              <a:rPr lang="en-US" sz="2000" b="1" dirty="0"/>
              <a:t>}</a:t>
            </a:r>
            <a:endParaRPr lang="ru-RU" sz="2000" b="1" dirty="0"/>
          </a:p>
        </p:txBody>
      </p:sp>
      <p:sp>
        <p:nvSpPr>
          <p:cNvPr id="7" name="Rectangle 6"/>
          <p:cNvSpPr/>
          <p:nvPr/>
        </p:nvSpPr>
        <p:spPr>
          <a:xfrm>
            <a:off x="468495" y="1181882"/>
            <a:ext cx="3851445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Floats must have a cleat fix!</a:t>
            </a:r>
          </a:p>
        </p:txBody>
      </p:sp>
      <p:sp>
        <p:nvSpPr>
          <p:cNvPr id="3" name="Rectangle 2"/>
          <p:cNvSpPr/>
          <p:nvPr/>
        </p:nvSpPr>
        <p:spPr>
          <a:xfrm>
            <a:off x="4211960" y="5948653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.</a:t>
            </a:r>
            <a:r>
              <a:rPr lang="en-US" b="1" dirty="0" smtClean="0">
                <a:solidFill>
                  <a:srgbClr val="7030A0"/>
                </a:solidFill>
              </a:rPr>
              <a:t>parent </a:t>
            </a:r>
            <a:r>
              <a:rPr lang="en-US" b="1" dirty="0" smtClean="0"/>
              <a:t>{ </a:t>
            </a:r>
            <a:r>
              <a:rPr lang="en-US" b="1" dirty="0" smtClean="0">
                <a:solidFill>
                  <a:srgbClr val="C00000"/>
                </a:solidFill>
              </a:rPr>
              <a:t>display: flow-root; </a:t>
            </a:r>
            <a:r>
              <a:rPr lang="en-US" b="1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2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Float vs Inline-block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348" y="1392080"/>
            <a:ext cx="3928372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for media alongside some content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1" y="1813686"/>
            <a:ext cx="8927703" cy="363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80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Display: flex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2275" y="1192150"/>
            <a:ext cx="6253635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55"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https://css-tricks.com/snippets/css/a-guide-to-flexbox/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Arial Bold"/>
            </a:endParaRPr>
          </a:p>
        </p:txBody>
      </p:sp>
      <p:pic>
        <p:nvPicPr>
          <p:cNvPr id="16" name="Picture 2" descr="flex-justify-conten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6" y="2581670"/>
            <a:ext cx="3023633" cy="20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lex-align-item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40" y="2430044"/>
            <a:ext cx="2779383" cy="27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lex-align-conten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83" y="1938045"/>
            <a:ext cx="2826137" cy="423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75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Display: 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GRID | INLINE-GRID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958214" y="1340768"/>
            <a:ext cx="7238999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84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1026" name="Picture 2" descr="Grid Layout Concepts and Termin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24" y="1258803"/>
            <a:ext cx="6363328" cy="460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5616" y="5987883"/>
            <a:ext cx="8287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"/>
              </a:rPr>
              <a:t>https://css-tricks.com/snippets/css/complete-guide-grid/</a:t>
            </a:r>
          </a:p>
        </p:txBody>
      </p:sp>
    </p:spTree>
    <p:extLst>
      <p:ext uri="{BB962C8B-B14F-4D97-AF65-F5344CB8AC3E}">
        <p14:creationId xmlns:p14="http://schemas.microsoft.com/office/powerpoint/2010/main" val="170451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5" y="199"/>
            <a:ext cx="9143471" cy="68576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539786" y="4437055"/>
            <a:ext cx="7199833" cy="1469940"/>
          </a:xfrm>
        </p:spPr>
        <p:txBody>
          <a:bodyPr anchor="t">
            <a:noAutofit/>
          </a:bodyPr>
          <a:lstStyle/>
          <a:p>
            <a:pPr algn="l"/>
            <a:r>
              <a:rPr lang="da-DK" sz="4200" cap="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Position</a:t>
            </a:r>
            <a:endParaRPr lang="en-US" sz="4200" cap="all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71808" y="5846608"/>
            <a:ext cx="7704411" cy="33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ct val="25000"/>
            </a:pPr>
            <a:r>
              <a:rPr lang="en-US" sz="1600" b="1" dirty="0">
                <a:solidFill>
                  <a:schemeClr val="bg1"/>
                </a:solidFill>
              </a:rPr>
              <a:t>Static, relative, absolute, fixed, sticky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83793" y="6015512"/>
            <a:ext cx="288015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0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Position: static, relative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38041" y="1341252"/>
            <a:ext cx="4093956" cy="507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55"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Left / Right / Top / Bottom / Z-index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  <a:latin typeface="Arial Bold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41" y="2630144"/>
            <a:ext cx="4264507" cy="257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05" y="2637095"/>
            <a:ext cx="4160871" cy="237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13" y="1987063"/>
            <a:ext cx="672525" cy="653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6678">
            <a:off x="6499984" y="1955232"/>
            <a:ext cx="692833" cy="55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465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5725" y="1260755"/>
            <a:ext cx="3226418" cy="507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55"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Positioned relative to body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4" y="2060109"/>
            <a:ext cx="8618020" cy="327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6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386" y="1175085"/>
            <a:ext cx="3771027" cy="2114061"/>
          </a:xfrm>
          <a:prstGeom prst="rect">
            <a:avLst/>
          </a:prstGeom>
        </p:spPr>
      </p:pic>
      <p:pic>
        <p:nvPicPr>
          <p:cNvPr id="7172" name="Picture 4" descr="Картинки по запросу now you are a programm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2703">
            <a:off x="4964204" y="3511329"/>
            <a:ext cx="3585390" cy="201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HTML Page Structure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58955" y="25704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5B23D4-F28E-4CFF-AAF9-28E233DF2070}" type="slidenum">
              <a:rPr lang="en-US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3296" y="1076383"/>
            <a:ext cx="6037353" cy="329244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&lt;!</a:t>
            </a:r>
            <a:r>
              <a:rPr lang="en" sz="16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DOCTYPE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234A97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>
              <a:buSzPct val="25000"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charset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&gt;Hello World&lt;/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>
              <a:buSzPct val="25000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	&lt;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"stylesheet"</a:t>
            </a:r>
          </a:p>
          <a:p>
            <a:pPr>
              <a:buSzPct val="25000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US" sz="16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"style.css"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en" sz="16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  <a:sym typeface="Consolas"/>
              </a:rPr>
              <a:t> 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 </a:t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&gt;Hello World&lt;/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&gt;This is a website.&lt;/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>
              <a:buSzPct val="25000"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6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lang="ru-RU" sz="16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624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Position: relative, ABSOLUTE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3728" y="1093913"/>
            <a:ext cx="4277746" cy="92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55"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Absolute elements are positioned </a:t>
            </a:r>
          </a:p>
          <a:p>
            <a:pPr marL="92055"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relative to the first positioned parent</a:t>
            </a: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503" y="1906367"/>
            <a:ext cx="6380273" cy="345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850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7" y="2842083"/>
            <a:ext cx="6646514" cy="382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Position: ABSOLUTE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7584" y="1030808"/>
            <a:ext cx="5556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55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‘Parent’ is positioned relative to ‘body’; </a:t>
            </a:r>
          </a:p>
          <a:p>
            <a:pPr marL="92055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‘children’ are positioned relative to ‘parent’;</a:t>
            </a:r>
          </a:p>
          <a:p>
            <a:pPr marL="92055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Absolute positioning is not included in width/height; </a:t>
            </a:r>
          </a:p>
        </p:txBody>
      </p:sp>
    </p:spTree>
    <p:extLst>
      <p:ext uri="{BB962C8B-B14F-4D97-AF65-F5344CB8AC3E}">
        <p14:creationId xmlns:p14="http://schemas.microsoft.com/office/powerpoint/2010/main" val="207167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Position: fixed, sticky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348" y="845855"/>
            <a:ext cx="4780971" cy="507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55"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Positioned relative to the viewport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09" y="1478153"/>
            <a:ext cx="5848100" cy="471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 rot="10800000">
            <a:off x="7739619" y="5804714"/>
            <a:ext cx="791905" cy="28796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18" name="Right Arrow 17"/>
          <p:cNvSpPr/>
          <p:nvPr/>
        </p:nvSpPr>
        <p:spPr>
          <a:xfrm>
            <a:off x="866594" y="1503639"/>
            <a:ext cx="791905" cy="287965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</p:spTree>
    <p:extLst>
      <p:ext uri="{BB962C8B-B14F-4D97-AF65-F5344CB8AC3E}">
        <p14:creationId xmlns:p14="http://schemas.microsoft.com/office/powerpoint/2010/main" val="2666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9552" y="3429000"/>
            <a:ext cx="3672408" cy="2160240"/>
          </a:xfrm>
        </p:spPr>
        <p:txBody>
          <a:bodyPr/>
          <a:lstStyle/>
          <a:p>
            <a:r>
              <a:rPr lang="en-US" dirty="0" smtClean="0"/>
              <a:t>Z-INDEX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71600" y="5949280"/>
            <a:ext cx="7056784" cy="329592"/>
          </a:xfrm>
        </p:spPr>
        <p:txBody>
          <a:bodyPr/>
          <a:lstStyle/>
          <a:p>
            <a:r>
              <a:rPr lang="en-US" dirty="0" smtClean="0"/>
              <a:t>Be understandable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0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8294158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2799" cap="all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Z-index: wtf</a:t>
            </a:r>
            <a:endParaRPr lang="en-US" sz="2799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348" y="989526"/>
            <a:ext cx="3981450" cy="2447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6183" y="2636912"/>
            <a:ext cx="52292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9552" y="3429000"/>
            <a:ext cx="3672408" cy="2160240"/>
          </a:xfrm>
        </p:spPr>
        <p:txBody>
          <a:bodyPr/>
          <a:lstStyle/>
          <a:p>
            <a:r>
              <a:rPr lang="en-US" dirty="0" smtClean="0"/>
              <a:t>SEMANTIC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71600" y="5949280"/>
            <a:ext cx="7056784" cy="329592"/>
          </a:xfrm>
        </p:spPr>
        <p:txBody>
          <a:bodyPr/>
          <a:lstStyle/>
          <a:p>
            <a:r>
              <a:rPr lang="en-US" dirty="0" smtClean="0"/>
              <a:t>Be understandable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16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Containers and </a:t>
            </a:r>
            <a:r>
              <a:rPr lang="en-US" dirty="0"/>
              <a:t>Semantic HTML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8" name="Shape 245"/>
          <p:cNvSpPr txBox="1">
            <a:spLocks/>
          </p:cNvSpPr>
          <p:nvPr/>
        </p:nvSpPr>
        <p:spPr>
          <a:xfrm>
            <a:off x="323851" y="2420888"/>
            <a:ext cx="3835924" cy="2215111"/>
          </a:xfrm>
          <a:prstGeom prst="rect">
            <a:avLst/>
          </a:prstGeom>
          <a:noFill/>
          <a:ln>
            <a:noFill/>
          </a:ln>
        </p:spPr>
        <p:txBody>
          <a:bodyPr lIns="68596" tIns="34288" rIns="68596" bIns="34288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25000"/>
              <a:buFont typeface="Arial" panose="020B0604020202020204" pitchFamily="34" charset="0"/>
              <a:buNone/>
            </a:pP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dirty="0" smtClean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"main"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dirty="0" smtClean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"sidebar"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&gt; </a:t>
            </a:r>
            <a:b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dirty="0" smtClean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"article"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buSzPct val="25000"/>
              <a:buFont typeface="Arial" panose="020B0604020202020204" pitchFamily="34" charset="0"/>
              <a:buNone/>
            </a:pP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dirty="0" smtClean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"article"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buSzPct val="25000"/>
              <a:buFont typeface="Arial" panose="020B0604020202020204" pitchFamily="34" charset="0"/>
              <a:buNone/>
            </a:pP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800" dirty="0" smtClean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800" dirty="0" smtClean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lang="en"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846" y="2843296"/>
            <a:ext cx="449851" cy="415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hape 245"/>
          <p:cNvSpPr txBox="1">
            <a:spLocks/>
          </p:cNvSpPr>
          <p:nvPr/>
        </p:nvSpPr>
        <p:spPr>
          <a:xfrm>
            <a:off x="5436096" y="2057863"/>
            <a:ext cx="3835924" cy="2400919"/>
          </a:xfrm>
          <a:prstGeom prst="rect">
            <a:avLst/>
          </a:prstGeom>
          <a:noFill/>
          <a:ln>
            <a:noFill/>
          </a:ln>
        </p:spPr>
        <p:txBody>
          <a:bodyPr lIns="68596" tIns="34288" rIns="68596" bIns="34288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2508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19367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136525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52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●"/>
              <a:defRPr sz="2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0" indent="0">
              <a:buSzPct val="25000"/>
              <a:buNone/>
            </a:pP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801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aside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aside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 </a:t>
            </a:r>
            <a:br>
              <a:rPr lang="en" sz="1801" dirty="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section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buSzPct val="25000"/>
              <a:buNone/>
            </a:pP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     &lt;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buSzPct val="25000"/>
              <a:buNone/>
            </a:pP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     &lt;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buSzPct val="25000"/>
              <a:buNone/>
            </a:pP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section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buSzPct val="25000"/>
              <a:buNone/>
            </a:pP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8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801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0644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HTML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pic>
        <p:nvPicPr>
          <p:cNvPr id="7" name="Picture 2" descr="https://msdnshared.blob.core.windows.net/media/MSDNBlogsFS/prod.evol.blogs.msdn.com/CommunityServer.Blogs.Components.WeblogFiles/00/00/00/91/03/metablogapi/5086.HTML5PageLayout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72816"/>
            <a:ext cx="3079545" cy="346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653739" y="1618308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 smtClean="0"/>
              <a:t>Clearly defined regions for the developer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Hooks for CSS </a:t>
            </a:r>
            <a:r>
              <a:rPr lang="en-US" sz="1800" dirty="0" smtClean="0"/>
              <a:t>without </a:t>
            </a:r>
            <a:r>
              <a:rPr lang="en-US" sz="1800" dirty="0" smtClean="0"/>
              <a:t>extra HTML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Clearly defined regions for search engines and screen </a:t>
            </a:r>
            <a:r>
              <a:rPr lang="en-US" sz="1800" dirty="0" smtClean="0"/>
              <a:t>readers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5376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653739" y="1618308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228" indent="-257228">
              <a:buSzPct val="25000"/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@import</a:t>
            </a:r>
            <a:r>
              <a:rPr lang="en-US" sz="1800" dirty="0">
                <a:solidFill>
                  <a:srgbClr val="000000"/>
                </a:solidFill>
              </a:rPr>
              <a:t> – to import a style file into another (better not use for CSS)</a:t>
            </a:r>
          </a:p>
          <a:p>
            <a:pPr marL="257228" indent="-257228">
              <a:buSzPct val="60416"/>
              <a:buNone/>
            </a:pPr>
            <a:endParaRPr lang="en-US" sz="1800" dirty="0"/>
          </a:p>
          <a:p>
            <a:pPr marL="257228" indent="-257228">
              <a:buSzPct val="25000"/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@media </a:t>
            </a:r>
            <a:r>
              <a:rPr lang="en-US" sz="1800" dirty="0">
                <a:solidFill>
                  <a:srgbClr val="000000"/>
                </a:solidFill>
              </a:rPr>
              <a:t>– media queries </a:t>
            </a:r>
          </a:p>
          <a:p>
            <a:pPr marL="257228" indent="-257228">
              <a:buSzPct val="60416"/>
              <a:buNone/>
            </a:pPr>
            <a:endParaRPr lang="en-US" sz="1800" dirty="0"/>
          </a:p>
          <a:p>
            <a:pPr marL="257228" indent="-257228">
              <a:buSzPct val="25000"/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-US" sz="18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keyframes</a:t>
            </a:r>
            <a:r>
              <a:rPr lang="en-US" sz="1800" dirty="0">
                <a:solidFill>
                  <a:srgbClr val="000000"/>
                </a:solidFill>
              </a:rPr>
              <a:t> – describe animations</a:t>
            </a:r>
          </a:p>
          <a:p>
            <a:pPr marL="257228" indent="-257228">
              <a:buSzPct val="60416"/>
              <a:buNone/>
            </a:pPr>
            <a:endParaRPr lang="en-US" sz="1800" dirty="0"/>
          </a:p>
          <a:p>
            <a:pPr marL="257228" indent="-257228">
              <a:buSzPct val="25000"/>
              <a:buNone/>
            </a:pPr>
            <a:r>
              <a:rPr lang="en-US" sz="18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@supports </a:t>
            </a:r>
            <a:r>
              <a:rPr lang="en-US" sz="1800" dirty="0">
                <a:solidFill>
                  <a:srgbClr val="000000"/>
                </a:solidFill>
              </a:rPr>
              <a:t>– browser support of CSS rules (not supported in IE)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2896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9552" y="3429000"/>
            <a:ext cx="7200800" cy="2160240"/>
          </a:xfrm>
        </p:spPr>
        <p:txBody>
          <a:bodyPr/>
          <a:lstStyle/>
          <a:p>
            <a:r>
              <a:rPr lang="en" dirty="0"/>
              <a:t>Pseudo classes and 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Or how to make your content dynamic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01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-US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HTML Elements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58955" y="2515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FC500A8-CA5F-4AD6-90A8-948931D12F0E}" type="slidenum"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33114" y="1638266"/>
            <a:ext cx="2490964" cy="18770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Text formatting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Forms and Input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Images and Iframe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Audio and Video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Links </a:t>
            </a:r>
          </a:p>
        </p:txBody>
      </p:sp>
      <p:sp>
        <p:nvSpPr>
          <p:cNvPr id="5" name="Rectangle 4"/>
          <p:cNvSpPr/>
          <p:nvPr/>
        </p:nvSpPr>
        <p:spPr>
          <a:xfrm>
            <a:off x="5075939" y="1638266"/>
            <a:ext cx="2466771" cy="2249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Lists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Tables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Styles and Semantics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Programming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Meta Info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399680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Links and user actions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551697" y="1935423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0"/>
              </a:spcBef>
              <a:buSzPct val="25000"/>
              <a:buNone/>
            </a:pP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a:link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marL="0" indent="0">
              <a:spcBef>
                <a:spcPts val="480"/>
              </a:spcBef>
              <a:buSzPct val="25000"/>
              <a:buNone/>
            </a:pP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a:visited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purple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marL="0" indent="0">
              <a:buSzPct val="25000"/>
              <a:buNone/>
            </a:pPr>
            <a:endParaRPr lang="en-US" sz="1800" dirty="0"/>
          </a:p>
          <a:p>
            <a:pPr marL="0" indent="0">
              <a:spcBef>
                <a:spcPts val="480"/>
              </a:spcBef>
              <a:buSzPct val="25000"/>
              <a:buNone/>
            </a:pP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a:hover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yellow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marL="0" indent="0">
              <a:spcBef>
                <a:spcPts val="480"/>
              </a:spcBef>
              <a:buSzPct val="25000"/>
              <a:buNone/>
            </a:pP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a:active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marL="0" indent="0">
              <a:spcBef>
                <a:spcPts val="480"/>
              </a:spcBef>
              <a:buSzPct val="25000"/>
              <a:buNone/>
            </a:pP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a:focus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outline</a:t>
            </a:r>
            <a:r>
              <a:rPr lang="en-US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9785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Target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551697" y="1935423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/>
          </a:p>
        </p:txBody>
      </p:sp>
      <p:pic>
        <p:nvPicPr>
          <p:cNvPr id="7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003" y="1735424"/>
            <a:ext cx="5213991" cy="85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85999" y="274095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SzPct val="25000"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id="</a:t>
            </a:r>
            <a:r>
              <a:rPr lang="en-US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article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"&gt;&lt;/</a:t>
            </a:r>
            <a:r>
              <a:rPr lang="en-US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>
              <a:buSzPct val="25000"/>
            </a:pPr>
            <a:endParaRPr lang="en-US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buSzPct val="25000"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="</a:t>
            </a:r>
            <a:r>
              <a:rPr lang="en-US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#article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"&gt;&lt;/</a:t>
            </a:r>
            <a:r>
              <a:rPr lang="en-US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>
              <a:buSzPct val="25000"/>
            </a:pPr>
            <a:endParaRPr lang="en-US" dirty="0"/>
          </a:p>
          <a:p>
            <a:pPr>
              <a:buSzPct val="25000"/>
            </a:pPr>
            <a:r>
              <a:rPr lang="en-US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:target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>
              <a:buSzPct val="25000"/>
            </a:pPr>
            <a:r>
              <a:rPr lang="en-US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border-top</a:t>
            </a:r>
            <a:r>
              <a:rPr lang="en-US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b="1" dirty="0">
                <a:solidFill>
                  <a:srgbClr val="811F2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b="1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solid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buSzPct val="25000"/>
            </a:pP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93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13051" y="4605767"/>
            <a:ext cx="2593301" cy="3781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11" name="Rectangle 10"/>
          <p:cNvSpPr/>
          <p:nvPr/>
        </p:nvSpPr>
        <p:spPr>
          <a:xfrm>
            <a:off x="5678888" y="2204864"/>
            <a:ext cx="2701355" cy="3781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Structure pseudo classes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551697" y="1935423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/>
          </a:p>
        </p:txBody>
      </p:sp>
      <p:sp>
        <p:nvSpPr>
          <p:cNvPr id="4" name="Rectangle 3"/>
          <p:cNvSpPr/>
          <p:nvPr/>
        </p:nvSpPr>
        <p:spPr>
          <a:xfrm>
            <a:off x="1187624" y="1700808"/>
            <a:ext cx="4572000" cy="31829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:first-child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endParaRPr lang="ru-RU"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r>
              <a:rPr lang="en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	color</a:t>
            </a:r>
            <a:r>
              <a:rPr lang="en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ru-RU"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:last-child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endParaRPr lang="ru-RU"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r>
              <a:rPr lang="en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	color</a:t>
            </a:r>
            <a:r>
              <a:rPr lang="en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ru-RU"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8" y="1801034"/>
            <a:ext cx="2935419" cy="3556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1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2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3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4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5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6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7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8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ru-RU" sz="150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04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Structure pseudo classes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201847" y="1794132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/>
          </a:p>
        </p:txBody>
      </p:sp>
      <p:sp>
        <p:nvSpPr>
          <p:cNvPr id="4" name="Rectangle 3"/>
          <p:cNvSpPr/>
          <p:nvPr/>
        </p:nvSpPr>
        <p:spPr>
          <a:xfrm>
            <a:off x="395536" y="1649979"/>
            <a:ext cx="4572000" cy="42986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228" indent="-257228">
              <a:spcBef>
                <a:spcPts val="480"/>
              </a:spcBef>
              <a:buSzPct val="25000"/>
              <a:buNone/>
            </a:pPr>
            <a:r>
              <a:rPr lang="en-US" sz="24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:nth-child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(2),</a:t>
            </a:r>
            <a:r>
              <a:rPr lang="en-US" sz="24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257228" indent="-257228">
              <a:spcBef>
                <a:spcPts val="480"/>
              </a:spcBef>
              <a:buSzPct val="25000"/>
              <a:buNone/>
            </a:pPr>
            <a:r>
              <a:rPr lang="en-US" sz="24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:nth-of-type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(2) { </a:t>
            </a:r>
          </a:p>
          <a:p>
            <a:pPr marL="257228" indent="-257228">
              <a:spcBef>
                <a:spcPts val="480"/>
              </a:spcBef>
              <a:buSzPct val="25000"/>
              <a:buNone/>
            </a:pPr>
            <a:r>
              <a:rPr lang="en-US" sz="24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	color</a:t>
            </a:r>
            <a:r>
              <a:rPr lang="en-US" sz="24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257228" indent="-257228">
              <a:spcBef>
                <a:spcPts val="480"/>
              </a:spcBef>
              <a:buSzPct val="25000"/>
              <a:buNone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257228" indent="-257228">
              <a:spcBef>
                <a:spcPts val="480"/>
              </a:spcBef>
              <a:buSzPct val="25000"/>
              <a:buNone/>
            </a:pPr>
            <a:r>
              <a:rPr lang="en-US" sz="24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:nth-child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(3n+1) { </a:t>
            </a:r>
          </a:p>
          <a:p>
            <a:pPr marL="257228" indent="-257228">
              <a:spcBef>
                <a:spcPts val="480"/>
              </a:spcBef>
              <a:buSzPct val="25000"/>
              <a:buNone/>
            </a:pPr>
            <a:r>
              <a:rPr lang="en-US" sz="24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		color</a:t>
            </a:r>
            <a:r>
              <a:rPr lang="en-US" sz="24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257228" indent="-257228">
              <a:spcBef>
                <a:spcPts val="480"/>
              </a:spcBef>
              <a:buSzPct val="25000"/>
              <a:buNone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257228" indent="-257228">
              <a:spcBef>
                <a:spcPts val="480"/>
              </a:spcBef>
              <a:buSzPct val="25000"/>
              <a:buNone/>
            </a:pPr>
            <a:r>
              <a:rPr lang="en-US" sz="24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:nth-child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(odd/even){…}</a:t>
            </a:r>
          </a:p>
          <a:p>
            <a:pPr>
              <a:buSzPct val="25000"/>
            </a:pPr>
            <a:endParaRPr lang="en-US" sz="2000" dirty="0"/>
          </a:p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endParaRPr lang="en" sz="2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75338" y="2536063"/>
            <a:ext cx="2566218" cy="3241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14" name="Rectangle 13"/>
          <p:cNvSpPr/>
          <p:nvPr/>
        </p:nvSpPr>
        <p:spPr>
          <a:xfrm>
            <a:off x="5675338" y="2134705"/>
            <a:ext cx="2566218" cy="378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15" name="Rectangle 14"/>
          <p:cNvSpPr/>
          <p:nvPr/>
        </p:nvSpPr>
        <p:spPr>
          <a:xfrm>
            <a:off x="5675338" y="3223065"/>
            <a:ext cx="2566218" cy="3781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16" name="Rectangle 15"/>
          <p:cNvSpPr/>
          <p:nvPr/>
        </p:nvSpPr>
        <p:spPr>
          <a:xfrm>
            <a:off x="5675338" y="4264246"/>
            <a:ext cx="2566218" cy="37819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17" name="TextBox 16"/>
          <p:cNvSpPr txBox="1"/>
          <p:nvPr/>
        </p:nvSpPr>
        <p:spPr>
          <a:xfrm>
            <a:off x="5306137" y="1748685"/>
            <a:ext cx="2935419" cy="3556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1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2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3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4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5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6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7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 List item 8 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it-IT" sz="150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it-IT" sz="150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ru-RU" sz="150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04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Structure pseudo classes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201847" y="1794132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/>
          </a:p>
        </p:txBody>
      </p:sp>
      <p:sp>
        <p:nvSpPr>
          <p:cNvPr id="2" name="Rectangle 1"/>
          <p:cNvSpPr/>
          <p:nvPr/>
        </p:nvSpPr>
        <p:spPr>
          <a:xfrm>
            <a:off x="2291714" y="2216607"/>
            <a:ext cx="4572000" cy="16055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r>
              <a:rPr lang="en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:empty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" sz="20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:not(selector)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red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marL="257228" indent="-257228">
              <a:lnSpc>
                <a:spcPct val="150000"/>
              </a:lnSpc>
              <a:spcBef>
                <a:spcPts val="480"/>
              </a:spcBef>
              <a:buSzPct val="25000"/>
              <a:buNone/>
            </a:pP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:only-child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0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US" sz="20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blue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6198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States pseudo classes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201847" y="1794132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/>
          </a:p>
        </p:txBody>
      </p:sp>
      <p:sp>
        <p:nvSpPr>
          <p:cNvPr id="2" name="Rectangle 1"/>
          <p:cNvSpPr/>
          <p:nvPr/>
        </p:nvSpPr>
        <p:spPr>
          <a:xfrm>
            <a:off x="1259632" y="2216607"/>
            <a:ext cx="6912768" cy="1882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buSzPct val="25000"/>
            </a:pPr>
            <a:r>
              <a:rPr lang="en" sz="24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input:checked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 sz="24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border-color</a:t>
            </a:r>
            <a:r>
              <a:rPr lang="en" sz="24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>
              <a:lnSpc>
                <a:spcPct val="150000"/>
              </a:lnSpc>
              <a:spcBef>
                <a:spcPts val="480"/>
              </a:spcBef>
              <a:buSzPct val="25000"/>
            </a:pPr>
            <a:r>
              <a:rPr lang="en" sz="24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input:enabled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 sz="24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background</a:t>
            </a:r>
            <a:r>
              <a:rPr lang="en" sz="24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green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>
              <a:lnSpc>
                <a:spcPct val="150000"/>
              </a:lnSpc>
              <a:spcBef>
                <a:spcPts val="480"/>
              </a:spcBef>
              <a:buSzPct val="25000"/>
            </a:pPr>
            <a:r>
              <a:rPr lang="en" sz="24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input:disabled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 sz="2400" dirty="0">
                <a:solidFill>
                  <a:srgbClr val="691C97"/>
                </a:solidFill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2400" dirty="0">
                <a:solidFill>
                  <a:srgbClr val="794938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>
                <a:solidFill>
                  <a:srgbClr val="B4371F"/>
                </a:solidFill>
                <a:latin typeface="Consolas"/>
                <a:ea typeface="Consolas"/>
                <a:cs typeface="Consolas"/>
                <a:sym typeface="Consolas"/>
              </a:rPr>
              <a:t>gray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69936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Pseudo elements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201847" y="1794132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/>
          </a:p>
        </p:txBody>
      </p:sp>
      <p:sp>
        <p:nvSpPr>
          <p:cNvPr id="2" name="Rectangle 1"/>
          <p:cNvSpPr/>
          <p:nvPr/>
        </p:nvSpPr>
        <p:spPr>
          <a:xfrm>
            <a:off x="1121330" y="1921944"/>
            <a:ext cx="6912768" cy="3060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480"/>
              </a:spcBef>
              <a:buSzPct val="25000"/>
            </a:pPr>
            <a:r>
              <a:rPr lang="en" sz="24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::after</a:t>
            </a:r>
          </a:p>
          <a:p>
            <a:pPr>
              <a:lnSpc>
                <a:spcPct val="150000"/>
              </a:lnSpc>
              <a:spcBef>
                <a:spcPts val="480"/>
              </a:spcBef>
              <a:buSzPct val="25000"/>
            </a:pPr>
            <a:r>
              <a:rPr lang="en" sz="24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::before</a:t>
            </a:r>
          </a:p>
          <a:p>
            <a:pPr>
              <a:lnSpc>
                <a:spcPct val="150000"/>
              </a:lnSpc>
              <a:spcBef>
                <a:spcPts val="480"/>
              </a:spcBef>
              <a:buSzPct val="25000"/>
            </a:pPr>
            <a:r>
              <a:rPr lang="en" sz="24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::first-letter</a:t>
            </a:r>
          </a:p>
          <a:p>
            <a:pPr>
              <a:lnSpc>
                <a:spcPct val="150000"/>
              </a:lnSpc>
              <a:spcBef>
                <a:spcPts val="480"/>
              </a:spcBef>
              <a:buSzPct val="25000"/>
            </a:pPr>
            <a:r>
              <a:rPr lang="en" sz="24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::first-line</a:t>
            </a:r>
          </a:p>
          <a:p>
            <a:pPr>
              <a:lnSpc>
                <a:spcPct val="150000"/>
              </a:lnSpc>
              <a:spcBef>
                <a:spcPts val="480"/>
              </a:spcBef>
              <a:buSzPct val="25000"/>
            </a:pPr>
            <a:r>
              <a:rPr lang="en" sz="2401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::selection</a:t>
            </a:r>
          </a:p>
        </p:txBody>
      </p:sp>
      <p:pic>
        <p:nvPicPr>
          <p:cNvPr id="6" name="Picture 2" descr="https://media-mediatemple.netdna-ssl.com/wp-content/uploads/2011/06/styles-pseudo-eleme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54" y="2294431"/>
            <a:ext cx="3573271" cy="231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81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9552" y="3429000"/>
            <a:ext cx="7200800" cy="2160240"/>
          </a:xfrm>
        </p:spPr>
        <p:txBody>
          <a:bodyPr/>
          <a:lstStyle/>
          <a:p>
            <a:r>
              <a:rPr lang="en" dirty="0"/>
              <a:t>Form elements </a:t>
            </a:r>
            <a:br>
              <a:rPr lang="en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" dirty="0"/>
              <a:t>and how to style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4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Buttons and Inputs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201847" y="1794132"/>
            <a:ext cx="4052033" cy="377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800" dirty="0"/>
          </a:p>
        </p:txBody>
      </p:sp>
      <p:sp>
        <p:nvSpPr>
          <p:cNvPr id="4" name="Rectangle 3"/>
          <p:cNvSpPr/>
          <p:nvPr/>
        </p:nvSpPr>
        <p:spPr>
          <a:xfrm>
            <a:off x="377482" y="2202812"/>
            <a:ext cx="83709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"Login"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>
              <a:buSzPct val="25000"/>
            </a:pP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button type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"submit"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Login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 err="1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000" dirty="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“lock.png”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endParaRPr lang="en-US" sz="2000" dirty="0"/>
          </a:p>
          <a:p>
            <a:pPr>
              <a:buSzPct val="25000"/>
            </a:pP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"button"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"Login"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>
              <a:buSzPct val="25000"/>
            </a:pP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Login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2000" dirty="0" err="1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-US" sz="2000" dirty="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dirty="0">
                <a:solidFill>
                  <a:srgbClr val="0B6125"/>
                </a:solidFill>
                <a:latin typeface="Consolas"/>
                <a:ea typeface="Consolas"/>
                <a:cs typeface="Consolas"/>
                <a:sym typeface="Consolas"/>
              </a:rPr>
              <a:t>“lock.png”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2000" dirty="0">
                <a:solidFill>
                  <a:srgbClr val="BF4F24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-US" sz="20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131310"/>
            <a:ext cx="1728867" cy="112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83" y="4157062"/>
            <a:ext cx="2654498" cy="107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1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Checkboxes and Radio buttons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2" name="Rectangle 1"/>
          <p:cNvSpPr/>
          <p:nvPr/>
        </p:nvSpPr>
        <p:spPr>
          <a:xfrm>
            <a:off x="755576" y="2492896"/>
            <a:ext cx="62646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3037" indent="-343037">
              <a:buFont typeface="Arial"/>
              <a:buAutoNum type="arabicParenR"/>
            </a:pPr>
            <a:r>
              <a:rPr lang="en-US" b="1" dirty="0"/>
              <a:t>&lt;label&gt; before &lt;input&gt;</a:t>
            </a:r>
            <a:r>
              <a:rPr lang="en-US" dirty="0"/>
              <a:t>	</a:t>
            </a:r>
          </a:p>
          <a:p>
            <a:pPr marL="30015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input</a:t>
            </a:r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=radio ] + </a:t>
            </a:r>
            <a:r>
              <a:rPr lang="en-US" dirty="0">
                <a:solidFill>
                  <a:srgbClr val="C00000"/>
                </a:solidFill>
              </a:rPr>
              <a:t>label</a:t>
            </a:r>
            <a:r>
              <a:rPr lang="en-US" dirty="0"/>
              <a:t> { … }</a:t>
            </a:r>
          </a:p>
          <a:p>
            <a:pPr marL="343037" indent="-343037">
              <a:buFont typeface="Arial"/>
              <a:buAutoNum type="arabicParenR"/>
            </a:pPr>
            <a:r>
              <a:rPr lang="en-US" b="1" dirty="0"/>
              <a:t>hide input</a:t>
            </a:r>
            <a:r>
              <a:rPr lang="en-US" dirty="0"/>
              <a:t>		</a:t>
            </a:r>
          </a:p>
          <a:p>
            <a:pPr marL="30015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input</a:t>
            </a:r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=radio ] { opacity: </a:t>
            </a:r>
            <a:r>
              <a:rPr lang="en-US" dirty="0" smtClean="0"/>
              <a:t>0; </a:t>
            </a:r>
            <a:r>
              <a:rPr lang="en-US" dirty="0"/>
              <a:t>}</a:t>
            </a:r>
          </a:p>
          <a:p>
            <a:pPr marL="343037" indent="-343037">
              <a:buFont typeface="Arial"/>
              <a:buAutoNum type="arabicParenR"/>
            </a:pPr>
            <a:r>
              <a:rPr lang="en-US" b="1" dirty="0"/>
              <a:t>::before</a:t>
            </a:r>
            <a:r>
              <a:rPr lang="en-US" dirty="0"/>
              <a:t>	</a:t>
            </a:r>
          </a:p>
          <a:p>
            <a:pPr marL="30015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input</a:t>
            </a:r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=radio] + </a:t>
            </a:r>
            <a:r>
              <a:rPr lang="en-US" dirty="0">
                <a:solidFill>
                  <a:srgbClr val="C00000"/>
                </a:solidFill>
              </a:rPr>
              <a:t>label</a:t>
            </a:r>
            <a:r>
              <a:rPr lang="en-US" dirty="0"/>
              <a:t>::</a:t>
            </a:r>
            <a:r>
              <a:rPr lang="en-US" dirty="0">
                <a:solidFill>
                  <a:srgbClr val="7030A0"/>
                </a:solidFill>
              </a:rPr>
              <a:t>before</a:t>
            </a:r>
            <a:r>
              <a:rPr lang="en-US" dirty="0"/>
              <a:t> { content: "\00a0"; }</a:t>
            </a:r>
          </a:p>
          <a:p>
            <a:pPr marL="343037" indent="-343037">
              <a:buFont typeface="Arial"/>
              <a:buAutoNum type="arabicParenR"/>
            </a:pPr>
            <a:r>
              <a:rPr lang="en-US" b="1" dirty="0"/>
              <a:t>:checked </a:t>
            </a:r>
          </a:p>
          <a:p>
            <a:pPr marL="300158" lvl="1" indent="0">
              <a:buNone/>
            </a:pPr>
            <a:r>
              <a:rPr lang="en-US" dirty="0">
                <a:solidFill>
                  <a:srgbClr val="C00000"/>
                </a:solidFill>
              </a:rPr>
              <a:t>input</a:t>
            </a:r>
            <a:r>
              <a:rPr lang="en-US" dirty="0"/>
              <a:t>[</a:t>
            </a: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=radio]:</a:t>
            </a:r>
            <a:r>
              <a:rPr lang="en-US" dirty="0">
                <a:solidFill>
                  <a:srgbClr val="7030A0"/>
                </a:solidFill>
              </a:rPr>
              <a:t>checked</a:t>
            </a:r>
            <a:r>
              <a:rPr lang="en-US" dirty="0"/>
              <a:t> + </a:t>
            </a:r>
            <a:r>
              <a:rPr lang="en-US" dirty="0">
                <a:solidFill>
                  <a:srgbClr val="C00000"/>
                </a:solidFill>
              </a:rPr>
              <a:t>label</a:t>
            </a:r>
            <a:r>
              <a:rPr lang="en-US" dirty="0"/>
              <a:t>::</a:t>
            </a:r>
            <a:r>
              <a:rPr lang="en-US" dirty="0">
                <a:solidFill>
                  <a:srgbClr val="7030A0"/>
                </a:solidFill>
              </a:rPr>
              <a:t>before</a:t>
            </a:r>
            <a:r>
              <a:rPr lang="en-US" dirty="0"/>
              <a:t> { … 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628800"/>
            <a:ext cx="1036725" cy="148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56792"/>
            <a:ext cx="1064835" cy="1486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06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Basic HTML tags - 1 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57842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5" y="836527"/>
            <a:ext cx="5876275" cy="555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Left Arrow 22"/>
          <p:cNvSpPr/>
          <p:nvPr/>
        </p:nvSpPr>
        <p:spPr>
          <a:xfrm>
            <a:off x="2382125" y="1485286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24" name="Left Arrow 23"/>
          <p:cNvSpPr/>
          <p:nvPr/>
        </p:nvSpPr>
        <p:spPr>
          <a:xfrm>
            <a:off x="4736614" y="4508959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25" name="Down Arrow 24"/>
          <p:cNvSpPr/>
          <p:nvPr/>
        </p:nvSpPr>
        <p:spPr>
          <a:xfrm>
            <a:off x="5964937" y="1879164"/>
            <a:ext cx="198947" cy="215973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26" name="Down Arrow 25"/>
          <p:cNvSpPr/>
          <p:nvPr/>
        </p:nvSpPr>
        <p:spPr>
          <a:xfrm>
            <a:off x="6433582" y="4720453"/>
            <a:ext cx="198947" cy="215973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27" name="Right Brace 26"/>
          <p:cNvSpPr/>
          <p:nvPr/>
        </p:nvSpPr>
        <p:spPr>
          <a:xfrm>
            <a:off x="6128590" y="2972280"/>
            <a:ext cx="304991" cy="1223853"/>
          </a:xfrm>
          <a:prstGeom prst="rightBrace">
            <a:avLst>
              <a:gd name="adj1" fmla="val 66690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401">
              <a:solidFill>
                <a:srgbClr val="C00000"/>
              </a:solidFill>
            </a:endParaRPr>
          </a:p>
        </p:txBody>
      </p:sp>
      <p:sp>
        <p:nvSpPr>
          <p:cNvPr id="28" name="Right Brace 27"/>
          <p:cNvSpPr/>
          <p:nvPr/>
        </p:nvSpPr>
        <p:spPr>
          <a:xfrm>
            <a:off x="2271824" y="5473525"/>
            <a:ext cx="220600" cy="863896"/>
          </a:xfrm>
          <a:prstGeom prst="rightBrace">
            <a:avLst>
              <a:gd name="adj1" fmla="val 66690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401">
              <a:solidFill>
                <a:srgbClr val="C00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998108" y="2421121"/>
            <a:ext cx="208774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175069" y="4364887"/>
            <a:ext cx="3940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88930" y="4364887"/>
            <a:ext cx="39401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73349" y="1404545"/>
            <a:ext cx="1514807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&lt;a </a:t>
            </a:r>
            <a:r>
              <a:rPr lang="en-US" sz="1600" b="1" dirty="0" err="1">
                <a:solidFill>
                  <a:srgbClr val="C00000"/>
                </a:solidFill>
              </a:rPr>
              <a:t>href</a:t>
            </a:r>
            <a:r>
              <a:rPr lang="en-US" sz="1600" b="1" dirty="0">
                <a:solidFill>
                  <a:srgbClr val="C00000"/>
                </a:solidFill>
              </a:rPr>
              <a:t>=“…”&gt;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39532" y="1520908"/>
            <a:ext cx="1841745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&lt;p&gt; </a:t>
            </a:r>
            <a:r>
              <a:rPr lang="en-US" sz="1401" dirty="0">
                <a:solidFill>
                  <a:srgbClr val="C00000"/>
                </a:solidFill>
              </a:rPr>
              <a:t>and</a:t>
            </a:r>
            <a:r>
              <a:rPr lang="en-US" sz="1600" b="1" dirty="0">
                <a:solidFill>
                  <a:srgbClr val="C00000"/>
                </a:solidFill>
              </a:rPr>
              <a:t> &lt;strong&gt;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68518" y="3429565"/>
            <a:ext cx="1139792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</a:t>
            </a:r>
            <a:r>
              <a:rPr lang="en-US" sz="1600" b="1" dirty="0" err="1">
                <a:solidFill>
                  <a:srgbClr val="C00000"/>
                </a:solidFill>
              </a:rPr>
              <a:t>ol</a:t>
            </a:r>
            <a:r>
              <a:rPr lang="en-US" sz="1600" b="1" dirty="0">
                <a:solidFill>
                  <a:srgbClr val="C00000"/>
                </a:solidFill>
              </a:rPr>
              <a:t>&gt; -</a:t>
            </a:r>
            <a:r>
              <a:rPr lang="en-US" sz="1401" dirty="0">
                <a:solidFill>
                  <a:srgbClr val="C0000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&lt;li&gt;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29372" y="4369760"/>
            <a:ext cx="630155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</a:t>
            </a:r>
            <a:r>
              <a:rPr lang="en-US" sz="1600" b="1" dirty="0" err="1">
                <a:solidFill>
                  <a:srgbClr val="C00000"/>
                </a:solidFill>
              </a:rPr>
              <a:t>hr</a:t>
            </a:r>
            <a:r>
              <a:rPr lang="en-US" sz="1600" b="1" dirty="0">
                <a:solidFill>
                  <a:srgbClr val="C00000"/>
                </a:solidFill>
              </a:rPr>
              <a:t>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16797" y="3598803"/>
            <a:ext cx="1856168" cy="58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&lt;sub&gt; </a:t>
            </a:r>
            <a:r>
              <a:rPr lang="en-US" sz="1401" dirty="0">
                <a:solidFill>
                  <a:srgbClr val="C00000"/>
                </a:solidFill>
              </a:rPr>
              <a:t>and</a:t>
            </a:r>
            <a:r>
              <a:rPr lang="en-US" sz="1600" b="1" dirty="0">
                <a:solidFill>
                  <a:srgbClr val="C00000"/>
                </a:solidFill>
              </a:rPr>
              <a:t> &lt;sup&gt;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&lt;a </a:t>
            </a:r>
            <a:r>
              <a:rPr lang="en-US" sz="1600" b="1" dirty="0" err="1">
                <a:solidFill>
                  <a:srgbClr val="C00000"/>
                </a:solidFill>
              </a:rPr>
              <a:t>href</a:t>
            </a:r>
            <a:r>
              <a:rPr lang="en-US" sz="1600" b="1" dirty="0">
                <a:solidFill>
                  <a:srgbClr val="C00000"/>
                </a:solidFill>
              </a:rPr>
              <a:t>=“#note”&gt;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4281115" y="3327726"/>
            <a:ext cx="287965" cy="25197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3229971" y="3584207"/>
            <a:ext cx="501018" cy="13259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629954" y="4140281"/>
            <a:ext cx="721505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</a:t>
            </a:r>
            <a:r>
              <a:rPr lang="en-US" sz="1600" b="1" dirty="0" err="1">
                <a:solidFill>
                  <a:srgbClr val="C00000"/>
                </a:solidFill>
              </a:rPr>
              <a:t>em</a:t>
            </a:r>
            <a:r>
              <a:rPr lang="en-US" sz="1600" b="1" dirty="0">
                <a:solidFill>
                  <a:srgbClr val="C00000"/>
                </a:solidFill>
              </a:rPr>
              <a:t>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016227" y="4428218"/>
            <a:ext cx="743942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&lt;pre&gt;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674880" y="5736235"/>
            <a:ext cx="1901043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&lt;dl&gt; - &lt;</a:t>
            </a:r>
            <a:r>
              <a:rPr lang="en-US" sz="1600" b="1" dirty="0" err="1">
                <a:solidFill>
                  <a:srgbClr val="C00000"/>
                </a:solidFill>
              </a:rPr>
              <a:t>dt</a:t>
            </a:r>
            <a:r>
              <a:rPr lang="en-US" sz="1600" b="1" dirty="0">
                <a:solidFill>
                  <a:srgbClr val="C00000"/>
                </a:solidFill>
              </a:rPr>
              <a:t>&gt; - &lt;</a:t>
            </a:r>
            <a:r>
              <a:rPr lang="en-US" sz="1600" b="1" dirty="0" err="1">
                <a:solidFill>
                  <a:srgbClr val="C00000"/>
                </a:solidFill>
              </a:rPr>
              <a:t>dd</a:t>
            </a:r>
            <a:r>
              <a:rPr lang="en-US" sz="1600" b="1" dirty="0">
                <a:solidFill>
                  <a:srgbClr val="C00000"/>
                </a:solidFill>
              </a:rPr>
              <a:t>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684468" y="1087919"/>
            <a:ext cx="215974" cy="17699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9298" y="991837"/>
            <a:ext cx="663810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&lt;h1&gt;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683108" y="1501822"/>
            <a:ext cx="215974" cy="17699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6547" y="1404545"/>
            <a:ext cx="663810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&lt;h2&gt;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682400" y="2739776"/>
            <a:ext cx="215974" cy="17699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050" y="2659035"/>
            <a:ext cx="663810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&lt;h3&gt;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6050" y="5048221"/>
            <a:ext cx="663810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&lt;h4&gt;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689861" y="5128962"/>
            <a:ext cx="215974" cy="17699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1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1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1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1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1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1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/>
      <p:bldP spid="34" grpId="0"/>
      <p:bldP spid="35" grpId="0"/>
      <p:bldP spid="36" grpId="0"/>
      <p:bldP spid="37" grpId="0"/>
      <p:bldP spid="40" grpId="0"/>
      <p:bldP spid="41" grpId="0"/>
      <p:bldP spid="42" grpId="0"/>
      <p:bldP spid="4" grpId="0" animBg="1"/>
      <p:bldP spid="44" grpId="0"/>
      <p:bldP spid="45" grpId="0" animBg="1"/>
      <p:bldP spid="46" grpId="0"/>
      <p:bldP spid="47" grpId="0" animBg="1"/>
      <p:bldP spid="48" grpId="0"/>
      <p:bldP spid="49" grpId="0"/>
      <p:bldP spid="5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 smtClean="0"/>
              <a:t>SELECT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7" name="Shape 386"/>
          <p:cNvSpPr txBox="1">
            <a:spLocks/>
          </p:cNvSpPr>
          <p:nvPr/>
        </p:nvSpPr>
        <p:spPr>
          <a:xfrm>
            <a:off x="611560" y="1556792"/>
            <a:ext cx="7411923" cy="4680520"/>
          </a:xfrm>
          <a:prstGeom prst="rect">
            <a:avLst/>
          </a:prstGeom>
          <a:noFill/>
          <a:ln>
            <a:noFill/>
          </a:ln>
        </p:spPr>
        <p:txBody>
          <a:bodyPr lIns="68596" tIns="34288" rIns="68596" bIns="34288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3037" indent="-343037">
              <a:buFont typeface="Arial"/>
              <a:buAutoNum type="arabicParenR"/>
            </a:pPr>
            <a:r>
              <a:rPr lang="en-US" b="1" dirty="0" smtClean="0"/>
              <a:t>&lt;select&gt; </a:t>
            </a:r>
            <a:r>
              <a:rPr lang="en-US" dirty="0" smtClean="0"/>
              <a:t>	</a:t>
            </a:r>
          </a:p>
          <a:p>
            <a:pPr marL="300158" lvl="1" indent="0">
              <a:buFont typeface="Arial" panose="020B0604020202020204" pitchFamily="34" charset="0"/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select</a:t>
            </a:r>
            <a:r>
              <a:rPr lang="en-US" dirty="0" smtClean="0"/>
              <a:t> { -</a:t>
            </a:r>
            <a:r>
              <a:rPr lang="en-US" dirty="0" err="1" smtClean="0"/>
              <a:t>webkit</a:t>
            </a:r>
            <a:r>
              <a:rPr lang="en-US" dirty="0" smtClean="0"/>
              <a:t>-appearance: none; }</a:t>
            </a:r>
          </a:p>
          <a:p>
            <a:pPr marL="343037" indent="-343037">
              <a:buFont typeface="Arial"/>
              <a:buAutoNum type="arabicParenR"/>
            </a:pPr>
            <a:r>
              <a:rPr lang="en-US" b="1" dirty="0" smtClean="0"/>
              <a:t>::after </a:t>
            </a:r>
          </a:p>
          <a:p>
            <a:pPr marL="300158" lvl="1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C00000"/>
                </a:solidFill>
              </a:rPr>
              <a:t>.select-wrap::after </a:t>
            </a:r>
            <a:r>
              <a:rPr lang="en-US" dirty="0" smtClean="0"/>
              <a:t>{ </a:t>
            </a:r>
          </a:p>
          <a:p>
            <a:pPr marL="300158" lvl="1" indent="0">
              <a:buFont typeface="Arial" panose="020B0604020202020204" pitchFamily="34" charset="0"/>
              <a:buNone/>
            </a:pPr>
            <a:r>
              <a:rPr lang="en-US" dirty="0" smtClean="0"/>
              <a:t>	content: "\25bc";</a:t>
            </a:r>
          </a:p>
          <a:p>
            <a:pPr marL="300158" lvl="1" indent="0">
              <a:buFont typeface="Arial" panose="020B0604020202020204" pitchFamily="34" charset="0"/>
              <a:buNone/>
            </a:pPr>
            <a:r>
              <a:rPr lang="en-US" dirty="0" smtClean="0"/>
              <a:t>	position: absolute;</a:t>
            </a:r>
          </a:p>
          <a:p>
            <a:pPr marL="300158" lvl="1" indent="0">
              <a:buFont typeface="Arial" panose="020B0604020202020204" pitchFamily="34" charset="0"/>
              <a:buNone/>
            </a:pPr>
            <a:r>
              <a:rPr lang="en-US" dirty="0" smtClean="0"/>
              <a:t>	pointer-events: none; </a:t>
            </a:r>
          </a:p>
          <a:p>
            <a:pPr marL="300158" lvl="1" indent="0">
              <a:buFont typeface="Arial" panose="020B0604020202020204" pitchFamily="34" charset="0"/>
              <a:buNone/>
            </a:pPr>
            <a:r>
              <a:rPr lang="en-US" dirty="0" smtClean="0"/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381995"/>
            <a:ext cx="1386429" cy="132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68" y="3429000"/>
            <a:ext cx="1386429" cy="125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36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HTML5 Validation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8" name="Shape 386"/>
          <p:cNvSpPr txBox="1">
            <a:spLocks/>
          </p:cNvSpPr>
          <p:nvPr/>
        </p:nvSpPr>
        <p:spPr>
          <a:xfrm>
            <a:off x="341060" y="1340768"/>
            <a:ext cx="7411923" cy="3727870"/>
          </a:xfrm>
          <a:prstGeom prst="rect">
            <a:avLst/>
          </a:prstGeom>
          <a:noFill/>
          <a:ln>
            <a:noFill/>
          </a:ln>
        </p:spPr>
        <p:txBody>
          <a:bodyPr lIns="68596" tIns="34288" rIns="68596" bIns="34288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12121" indent="-343037">
              <a:buFont typeface="Arial" panose="020B0604020202020204" pitchFamily="34" charset="0"/>
              <a:buAutoNum type="arabicPeriod"/>
            </a:pPr>
            <a:r>
              <a:rPr lang="en-US" b="1" dirty="0" smtClean="0"/>
              <a:t>The '</a:t>
            </a:r>
            <a:r>
              <a:rPr lang="en-US" b="1" dirty="0" smtClean="0">
                <a:solidFill>
                  <a:srgbClr val="C00000"/>
                </a:solidFill>
              </a:rPr>
              <a:t>required</a:t>
            </a:r>
            <a:r>
              <a:rPr lang="en-US" b="1" dirty="0" smtClean="0"/>
              <a:t>' attribute (input)</a:t>
            </a:r>
          </a:p>
          <a:p>
            <a:pPr marL="412121" indent="-343037">
              <a:buFont typeface="Arial"/>
              <a:buAutoNum type="arabicPeriod"/>
            </a:pPr>
            <a:r>
              <a:rPr lang="en-US" b="1" dirty="0" smtClean="0"/>
              <a:t>Text INPUT types</a:t>
            </a:r>
          </a:p>
          <a:p>
            <a:pPr marL="412121" indent="-343037">
              <a:buFont typeface="Arial"/>
              <a:buAutoNum type="arabicPeriod"/>
            </a:pPr>
            <a:r>
              <a:rPr lang="en-US" b="1" dirty="0" smtClean="0"/>
              <a:t>The '</a:t>
            </a:r>
            <a:r>
              <a:rPr lang="en-US" b="1" dirty="0" smtClean="0">
                <a:solidFill>
                  <a:srgbClr val="C00000"/>
                </a:solidFill>
              </a:rPr>
              <a:t>pattern</a:t>
            </a:r>
            <a:r>
              <a:rPr lang="en-US" b="1" dirty="0" smtClean="0"/>
              <a:t>' attribute (input)</a:t>
            </a:r>
          </a:p>
          <a:p>
            <a:pPr marL="412121" indent="-343037">
              <a:buFont typeface="Arial"/>
              <a:buAutoNum type="arabicPeriod"/>
            </a:pPr>
            <a:r>
              <a:rPr lang="en-US" b="1" dirty="0" smtClean="0"/>
              <a:t>Pseudo classes:</a:t>
            </a:r>
          </a:p>
          <a:p>
            <a:pPr marL="712279" lvl="1" indent="-343037">
              <a:buFont typeface="Arial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:required</a:t>
            </a:r>
            <a:r>
              <a:rPr lang="en-US" i="1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/</a:t>
            </a:r>
            <a:r>
              <a:rPr lang="en-US" i="1" dirty="0" smtClean="0">
                <a:solidFill>
                  <a:srgbClr val="C00000"/>
                </a:solidFill>
              </a:rPr>
              <a:t> </a:t>
            </a:r>
            <a:r>
              <a:rPr lang="en-US" dirty="0" smtClean="0">
                <a:solidFill>
                  <a:srgbClr val="C00000"/>
                </a:solidFill>
              </a:rPr>
              <a:t>:optional</a:t>
            </a:r>
          </a:p>
          <a:p>
            <a:pPr marL="712279" lvl="1" indent="-343037">
              <a:buFont typeface="Arial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:valid 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C00000"/>
                </a:solidFill>
              </a:rPr>
              <a:t> :invalid</a:t>
            </a:r>
          </a:p>
          <a:p>
            <a:pPr marL="712279" lvl="1" indent="-343037">
              <a:buFont typeface="Arial"/>
              <a:buAutoNum type="arabicPeriod"/>
            </a:pPr>
            <a:r>
              <a:rPr lang="en-US" dirty="0" smtClean="0"/>
              <a:t>:</a:t>
            </a:r>
            <a:r>
              <a:rPr lang="en-US" dirty="0" smtClean="0">
                <a:solidFill>
                  <a:srgbClr val="C00000"/>
                </a:solidFill>
              </a:rPr>
              <a:t>in-range 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C00000"/>
                </a:solidFill>
              </a:rPr>
              <a:t> :out-of-range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/>
              <a:t>( input[type=number])</a:t>
            </a:r>
          </a:p>
          <a:p>
            <a:pPr marL="712279" lvl="1" indent="-343037">
              <a:buFont typeface="Arial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:read-only </a:t>
            </a:r>
            <a:r>
              <a:rPr lang="en-US" dirty="0" smtClean="0"/>
              <a:t>/</a:t>
            </a:r>
            <a:r>
              <a:rPr lang="en-US" dirty="0" smtClean="0">
                <a:solidFill>
                  <a:srgbClr val="C00000"/>
                </a:solidFill>
              </a:rPr>
              <a:t> :read-write 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/>
              <a:t>(inputs with ‘</a:t>
            </a:r>
            <a:r>
              <a:rPr lang="en-US" dirty="0" err="1" smtClean="0"/>
              <a:t>readonly</a:t>
            </a:r>
            <a:r>
              <a:rPr lang="en-US" dirty="0" smtClean="0"/>
              <a:t>’ attribute)</a:t>
            </a:r>
            <a:endParaRPr lang="en-US" b="1" dirty="0" smtClean="0"/>
          </a:p>
          <a:p>
            <a:pPr marL="412121" indent="-343037">
              <a:buFont typeface="Arial"/>
              <a:buAutoNum type="arabicPeriod"/>
            </a:pPr>
            <a:r>
              <a:rPr lang="en-US" b="1" dirty="0" smtClean="0"/>
              <a:t>The ‘</a:t>
            </a:r>
            <a:r>
              <a:rPr lang="en-US" b="1" dirty="0" err="1" smtClean="0">
                <a:solidFill>
                  <a:srgbClr val="C00000"/>
                </a:solidFill>
              </a:rPr>
              <a:t>novalidate</a:t>
            </a:r>
            <a:r>
              <a:rPr lang="en-US" b="1" dirty="0" smtClean="0"/>
              <a:t>’ attribute (form) </a:t>
            </a:r>
            <a:endParaRPr lang="en-US" b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858" y="1916832"/>
            <a:ext cx="3323142" cy="303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089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9552" y="3429000"/>
            <a:ext cx="7200800" cy="2160240"/>
          </a:xfrm>
        </p:spPr>
        <p:txBody>
          <a:bodyPr/>
          <a:lstStyle/>
          <a:p>
            <a:r>
              <a:rPr lang="en-US" dirty="0"/>
              <a:t>Modular CSS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OOSS, SMACCS, DRY CSS, BEM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362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SMACCS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958214" y="1484784"/>
            <a:ext cx="7238999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 smtClean="0"/>
              <a:t>Categorizing CSS Rules</a:t>
            </a:r>
          </a:p>
          <a:p>
            <a:pPr marL="755158" lvl="1" indent="-343037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Base		</a:t>
            </a:r>
            <a:r>
              <a:rPr lang="en-US" b="1" dirty="0" smtClean="0">
                <a:solidFill>
                  <a:srgbClr val="C00000"/>
                </a:solidFill>
              </a:rPr>
              <a:t>a</a:t>
            </a:r>
            <a:r>
              <a:rPr lang="en-US" b="1" dirty="0" smtClean="0"/>
              <a:t> { color: #039; }</a:t>
            </a:r>
          </a:p>
          <a:p>
            <a:pPr marL="755158" lvl="1" indent="-343037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Layout	</a:t>
            </a:r>
            <a:r>
              <a:rPr lang="en-US" b="1" dirty="0" smtClean="0">
                <a:solidFill>
                  <a:srgbClr val="C00000"/>
                </a:solidFill>
              </a:rPr>
              <a:t>.l-inline </a:t>
            </a:r>
            <a:r>
              <a:rPr lang="en-US" b="1" dirty="0" smtClean="0"/>
              <a:t>{ … }</a:t>
            </a:r>
          </a:p>
          <a:p>
            <a:pPr marL="755158" lvl="1" indent="-343037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Module	</a:t>
            </a:r>
            <a:r>
              <a:rPr lang="en-US" dirty="0" smtClean="0">
                <a:solidFill>
                  <a:srgbClr val="C00000"/>
                </a:solidFill>
              </a:rPr>
              <a:t>.</a:t>
            </a:r>
            <a:r>
              <a:rPr lang="en-US" b="1" dirty="0" smtClean="0">
                <a:solidFill>
                  <a:srgbClr val="C00000"/>
                </a:solidFill>
              </a:rPr>
              <a:t>callout </a:t>
            </a:r>
            <a:r>
              <a:rPr lang="en-US" b="1" dirty="0" smtClean="0"/>
              <a:t>{ … }</a:t>
            </a:r>
          </a:p>
          <a:p>
            <a:pPr marL="755158" lvl="1" indent="-343037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State		</a:t>
            </a:r>
            <a:r>
              <a:rPr lang="en-US" b="1" dirty="0" smtClean="0">
                <a:solidFill>
                  <a:srgbClr val="C00000"/>
                </a:solidFill>
              </a:rPr>
              <a:t>.is-collapsed </a:t>
            </a:r>
            <a:r>
              <a:rPr lang="en-US" b="1" dirty="0" smtClean="0"/>
              <a:t>{ … }</a:t>
            </a:r>
          </a:p>
          <a:p>
            <a:pPr marL="755158" lvl="1" indent="-343037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Theme	separate file for a custom view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11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BEM (</a:t>
            </a:r>
            <a:r>
              <a:rPr lang="en-US" dirty="0"/>
              <a:t>Block, Element, </a:t>
            </a:r>
            <a:r>
              <a:rPr lang="en-US" dirty="0" smtClean="0"/>
              <a:t>Modifier)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357585" y="1412776"/>
            <a:ext cx="8473992" cy="31683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Block - a functionally independent page component that can be </a:t>
            </a:r>
            <a:r>
              <a:rPr lang="en-US" sz="2000" b="1" dirty="0" smtClean="0"/>
              <a:t>reused.</a:t>
            </a:r>
          </a:p>
          <a:p>
            <a:pPr marL="0" indent="0">
              <a:buNone/>
            </a:pPr>
            <a:endParaRPr lang="en-US" altLang="en-US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smtClean="0"/>
              <a:t>  The</a:t>
            </a:r>
            <a:r>
              <a:rPr lang="en-US" altLang="en-US" sz="2000" b="1" dirty="0"/>
              <a:t> </a:t>
            </a:r>
            <a:r>
              <a:rPr lang="en-US" altLang="en-US" sz="2000" b="1" dirty="0">
                <a:hlinkClick r:id="rId3"/>
              </a:rPr>
              <a:t>block name</a:t>
            </a:r>
            <a:r>
              <a:rPr lang="en-US" altLang="en-US" sz="2000" b="1" dirty="0"/>
              <a:t> describes its </a:t>
            </a:r>
            <a:r>
              <a:rPr lang="en-US" altLang="en-US" sz="2000" b="1" dirty="0" smtClean="0"/>
              <a:t>purpose.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 smtClean="0"/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smtClean="0"/>
              <a:t>  The </a:t>
            </a:r>
            <a:r>
              <a:rPr lang="en-US" altLang="en-US" sz="2000" b="1" dirty="0"/>
              <a:t>block shouldn't influence its </a:t>
            </a:r>
            <a:r>
              <a:rPr lang="en-US" altLang="en-US" sz="2000" b="1" dirty="0" smtClean="0"/>
              <a:t>environment</a:t>
            </a:r>
            <a:r>
              <a:rPr lang="en-US" altLang="en-US" sz="2000" b="1" dirty="0"/>
              <a:t>.</a:t>
            </a:r>
            <a:r>
              <a:rPr lang="en-US" altLang="en-US" sz="2000" b="1" dirty="0" smtClean="0"/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/>
              <a:t> </a:t>
            </a:r>
            <a:r>
              <a:rPr lang="en-US" altLang="en-US" sz="2000" b="1" dirty="0" smtClean="0"/>
              <a:t> You </a:t>
            </a:r>
            <a:r>
              <a:rPr lang="en-US" altLang="en-US" sz="2000" b="1" dirty="0"/>
              <a:t>also shouldn't use CSS tag or ID selectors when using BEM</a:t>
            </a:r>
            <a:r>
              <a:rPr lang="en-US" altLang="en-US" sz="2400" b="1" dirty="0"/>
              <a:t>.</a:t>
            </a:r>
          </a:p>
          <a:p>
            <a:pPr>
              <a:lnSpc>
                <a:spcPct val="100000"/>
              </a:lnSpc>
            </a:pPr>
            <a:endParaRPr lang="en-US" altLang="en-US" sz="2400" b="1" dirty="0"/>
          </a:p>
          <a:p>
            <a:pPr>
              <a:lnSpc>
                <a:spcPct val="100000"/>
              </a:lnSpc>
            </a:pPr>
            <a:endParaRPr lang="en-US" sz="2400" dirty="0" smtClean="0"/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151" y="4149080"/>
            <a:ext cx="5669126" cy="219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0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BEM (</a:t>
            </a:r>
            <a:r>
              <a:rPr lang="en-US" dirty="0"/>
              <a:t>Block, Element, </a:t>
            </a:r>
            <a:r>
              <a:rPr lang="en-US" dirty="0" smtClean="0"/>
              <a:t>Modifier)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45266" y="1451182"/>
            <a:ext cx="8064896" cy="276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Element - a composite part of a block that can't be used separately from it</a:t>
            </a:r>
            <a:r>
              <a:rPr lang="en-US" sz="2000" b="1" dirty="0" smtClean="0"/>
              <a:t>.</a:t>
            </a:r>
          </a:p>
          <a:p>
            <a:endParaRPr lang="en-US" altLang="en-US" sz="20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/>
              <a:t>  The </a:t>
            </a:r>
            <a:r>
              <a:rPr lang="en-US" altLang="en-US" sz="2000" b="1" dirty="0">
                <a:hlinkClick r:id="rId3"/>
              </a:rPr>
              <a:t>element name</a:t>
            </a:r>
            <a:r>
              <a:rPr lang="en-US" altLang="en-US" sz="2000" b="1" dirty="0"/>
              <a:t> describes its </a:t>
            </a:r>
            <a:r>
              <a:rPr lang="en-US" altLang="en-US" sz="2000" b="1" dirty="0" smtClean="0"/>
              <a:t>purpose.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b="1" dirty="0"/>
          </a:p>
          <a:p>
            <a:pPr>
              <a:lnSpc>
                <a:spcPct val="100000"/>
              </a:lnSpc>
            </a:pPr>
            <a:r>
              <a:rPr lang="en-US" altLang="en-US" sz="2000" b="1" dirty="0"/>
              <a:t>The structure of an element's full name is </a:t>
            </a:r>
            <a:r>
              <a:rPr lang="en-US" altLang="en-US" sz="2000" b="1" dirty="0" smtClean="0"/>
              <a:t/>
            </a:r>
            <a:br>
              <a:rPr lang="en-US" altLang="en-US" sz="2000" b="1" dirty="0" smtClean="0"/>
            </a:br>
            <a:r>
              <a:rPr lang="en-US" altLang="en-US" sz="2000" b="1" dirty="0" smtClean="0"/>
              <a:t>block-</a:t>
            </a:r>
            <a:r>
              <a:rPr lang="en-US" altLang="en-US" sz="2000" b="1" dirty="0" err="1" smtClean="0"/>
              <a:t>name</a:t>
            </a:r>
            <a:r>
              <a:rPr lang="en-US" altLang="en-US" sz="2000" b="1" dirty="0" err="1"/>
              <a:t>__element</a:t>
            </a:r>
            <a:r>
              <a:rPr lang="en-US" altLang="en-US" sz="2000" b="1" dirty="0"/>
              <a:t>-name</a:t>
            </a:r>
            <a:r>
              <a:rPr lang="en-US" altLang="en-US" sz="2000" b="1" dirty="0" smtClean="0"/>
              <a:t>.</a:t>
            </a:r>
            <a:endParaRPr lang="en-US" sz="2400" dirty="0" smtClean="0"/>
          </a:p>
          <a:p>
            <a:pPr>
              <a:lnSpc>
                <a:spcPct val="100000"/>
              </a:lnSpc>
            </a:pPr>
            <a:endParaRPr lang="ru-RU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66" y="4293096"/>
            <a:ext cx="8006848" cy="17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BEM (</a:t>
            </a:r>
            <a:r>
              <a:rPr lang="en-US" dirty="0"/>
              <a:t>Block, Element, </a:t>
            </a:r>
            <a:r>
              <a:rPr lang="en-US" dirty="0" smtClean="0"/>
              <a:t>Modifier)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45266" y="1451182"/>
            <a:ext cx="8064896" cy="27699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Modifier - an entity that defines the appearance, state, or behavior of a block or element.</a:t>
            </a:r>
          </a:p>
          <a:p>
            <a:endParaRPr lang="en-US" altLang="en-US" sz="20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smtClean="0"/>
              <a:t>  The</a:t>
            </a:r>
            <a:r>
              <a:rPr lang="en-US" altLang="en-US" sz="2000" b="1" dirty="0"/>
              <a:t> </a:t>
            </a:r>
            <a:r>
              <a:rPr lang="en-US" altLang="en-US" sz="2000" b="1" dirty="0">
                <a:hlinkClick r:id="rId3"/>
              </a:rPr>
              <a:t>modifier name</a:t>
            </a:r>
            <a:r>
              <a:rPr lang="en-US" altLang="en-US" sz="2000" b="1" dirty="0"/>
              <a:t> describes its </a:t>
            </a:r>
            <a:r>
              <a:rPr lang="en-US" altLang="en-US" sz="2000" b="1" dirty="0" smtClean="0"/>
              <a:t>appearance.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b="1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 smtClean="0"/>
              <a:t>  The </a:t>
            </a:r>
            <a:r>
              <a:rPr lang="en-US" altLang="en-US" sz="2000" b="1" dirty="0"/>
              <a:t>modifier name is separated from the block or element </a:t>
            </a:r>
            <a:endParaRPr lang="en-US" altLang="en-US" sz="2000" b="1" dirty="0" smtClean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 smtClean="0"/>
              <a:t>    name </a:t>
            </a:r>
            <a:r>
              <a:rPr lang="en-US" altLang="en-US" sz="2000" b="1" dirty="0"/>
              <a:t>by a single underscore (_).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14" y="4293096"/>
            <a:ext cx="8418963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9552" y="3429000"/>
            <a:ext cx="7200800" cy="2160240"/>
          </a:xfrm>
        </p:spPr>
        <p:txBody>
          <a:bodyPr/>
          <a:lstStyle/>
          <a:p>
            <a:r>
              <a:rPr lang="en-US" dirty="0"/>
              <a:t>Responsive Web Design</a:t>
            </a:r>
            <a:r>
              <a:rPr lang="en" dirty="0"/>
              <a:t/>
            </a:r>
            <a:br>
              <a:rPr lang="en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Bootstrap’s grid system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050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responsive web design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02" y="1594639"/>
            <a:ext cx="5563223" cy="439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.container / .container-fluid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7" name="Rectangle 6"/>
          <p:cNvSpPr/>
          <p:nvPr/>
        </p:nvSpPr>
        <p:spPr>
          <a:xfrm>
            <a:off x="971600" y="1916832"/>
            <a:ext cx="7023524" cy="3187599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701" dirty="0" err="1"/>
              <a:t>Clearfix</a:t>
            </a:r>
            <a:endParaRPr lang="en-US" sz="2701" dirty="0"/>
          </a:p>
          <a:p>
            <a:pPr algn="ctr">
              <a:lnSpc>
                <a:spcPct val="150000"/>
              </a:lnSpc>
            </a:pPr>
            <a:r>
              <a:rPr lang="en-US" sz="2701" dirty="0"/>
              <a:t>Width</a:t>
            </a:r>
          </a:p>
          <a:p>
            <a:pPr algn="ctr">
              <a:lnSpc>
                <a:spcPct val="150000"/>
              </a:lnSpc>
            </a:pPr>
            <a:r>
              <a:rPr lang="en-US" sz="2701" dirty="0"/>
              <a:t>Paddings</a:t>
            </a:r>
            <a:endParaRPr lang="ru-RU" sz="2701" dirty="0"/>
          </a:p>
        </p:txBody>
      </p:sp>
    </p:spTree>
    <p:extLst>
      <p:ext uri="{BB962C8B-B14F-4D97-AF65-F5344CB8AC3E}">
        <p14:creationId xmlns:p14="http://schemas.microsoft.com/office/powerpoint/2010/main" val="277399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33" y="773513"/>
            <a:ext cx="4904240" cy="5608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Basic HTML tags - 2 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57842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44" name="Left Arrow 43"/>
          <p:cNvSpPr/>
          <p:nvPr/>
        </p:nvSpPr>
        <p:spPr>
          <a:xfrm>
            <a:off x="4139703" y="1266569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45" name="Left Arrow 44"/>
          <p:cNvSpPr/>
          <p:nvPr/>
        </p:nvSpPr>
        <p:spPr>
          <a:xfrm>
            <a:off x="3232137" y="3449678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46" name="Left Arrow 45"/>
          <p:cNvSpPr/>
          <p:nvPr/>
        </p:nvSpPr>
        <p:spPr>
          <a:xfrm>
            <a:off x="5137138" y="6078399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47" name="Left Arrow 46"/>
          <p:cNvSpPr/>
          <p:nvPr/>
        </p:nvSpPr>
        <p:spPr>
          <a:xfrm>
            <a:off x="5216846" y="2531583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48" name="Down Arrow 47"/>
          <p:cNvSpPr/>
          <p:nvPr/>
        </p:nvSpPr>
        <p:spPr>
          <a:xfrm>
            <a:off x="7253895" y="1262626"/>
            <a:ext cx="198947" cy="215973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49" name="Right Brace 48"/>
          <p:cNvSpPr/>
          <p:nvPr/>
        </p:nvSpPr>
        <p:spPr>
          <a:xfrm>
            <a:off x="5187846" y="1707004"/>
            <a:ext cx="152498" cy="518245"/>
          </a:xfrm>
          <a:prstGeom prst="rightBrace">
            <a:avLst>
              <a:gd name="adj1" fmla="val 66690"/>
              <a:gd name="adj2" fmla="val 50000"/>
            </a:avLst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401">
              <a:solidFill>
                <a:srgbClr val="C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386558" y="1189101"/>
            <a:ext cx="926642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&lt;input&gt;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86127" y="1791528"/>
            <a:ext cx="2675113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&lt;input type=“checkbox”&gt;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81069" y="863287"/>
            <a:ext cx="1144600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</a:t>
            </a:r>
            <a:r>
              <a:rPr lang="en-US" sz="1600" b="1" dirty="0" err="1">
                <a:solidFill>
                  <a:srgbClr val="C00000"/>
                </a:solidFill>
              </a:rPr>
              <a:t>fieldset</a:t>
            </a:r>
            <a:r>
              <a:rPr lang="en-US" sz="1600" b="1" dirty="0">
                <a:solidFill>
                  <a:srgbClr val="C00000"/>
                </a:solidFill>
              </a:rPr>
              <a:t>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533099" y="2442933"/>
            <a:ext cx="1006774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&lt;select&gt;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5016" y="3368937"/>
            <a:ext cx="2404269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&lt;input type=“submit”&gt;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46141" y="2335545"/>
            <a:ext cx="1211910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</a:t>
            </a:r>
            <a:r>
              <a:rPr lang="en-US" sz="1600" b="1" dirty="0" err="1">
                <a:solidFill>
                  <a:srgbClr val="C00000"/>
                </a:solidFill>
              </a:rPr>
              <a:t>textarea</a:t>
            </a:r>
            <a:r>
              <a:rPr lang="en-US" sz="1600" b="1" dirty="0">
                <a:solidFill>
                  <a:srgbClr val="C00000"/>
                </a:solidFill>
              </a:rPr>
              <a:t>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06522" y="6012451"/>
            <a:ext cx="971516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&lt;audio&gt;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57" name="Left Arrow 56"/>
          <p:cNvSpPr/>
          <p:nvPr/>
        </p:nvSpPr>
        <p:spPr>
          <a:xfrm rot="10800000">
            <a:off x="2380333" y="4794312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58" name="Left Arrow 57"/>
          <p:cNvSpPr/>
          <p:nvPr/>
        </p:nvSpPr>
        <p:spPr>
          <a:xfrm>
            <a:off x="7622916" y="4794312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59" name="TextBox 58"/>
          <p:cNvSpPr txBox="1"/>
          <p:nvPr/>
        </p:nvSpPr>
        <p:spPr>
          <a:xfrm>
            <a:off x="7960981" y="4713571"/>
            <a:ext cx="1042032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&lt;iframe&gt;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67633" y="4713571"/>
            <a:ext cx="790418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</a:t>
            </a:r>
            <a:r>
              <a:rPr lang="en-US" sz="1600" b="1" dirty="0" err="1">
                <a:solidFill>
                  <a:srgbClr val="C00000"/>
                </a:solidFill>
              </a:rPr>
              <a:t>img</a:t>
            </a:r>
            <a:r>
              <a:rPr lang="en-US" sz="1600" b="1" dirty="0">
                <a:solidFill>
                  <a:srgbClr val="C00000"/>
                </a:solidFill>
              </a:rPr>
              <a:t>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61" name="Left Arrow 60"/>
          <p:cNvSpPr/>
          <p:nvPr/>
        </p:nvSpPr>
        <p:spPr>
          <a:xfrm rot="10800000">
            <a:off x="2411291" y="2417509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sp>
        <p:nvSpPr>
          <p:cNvPr id="63" name="TextBox 62"/>
          <p:cNvSpPr txBox="1"/>
          <p:nvPr/>
        </p:nvSpPr>
        <p:spPr>
          <a:xfrm>
            <a:off x="147544" y="2918533"/>
            <a:ext cx="2232787" cy="338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&lt;input type=“radio”&gt;</a:t>
            </a:r>
            <a:endParaRPr lang="ru-RU" sz="1600" b="1" dirty="0">
              <a:solidFill>
                <a:srgbClr val="C00000"/>
              </a:solidFill>
            </a:endParaRPr>
          </a:p>
        </p:txBody>
      </p:sp>
      <p:sp>
        <p:nvSpPr>
          <p:cNvPr id="64" name="Left Arrow 63"/>
          <p:cNvSpPr/>
          <p:nvPr/>
        </p:nvSpPr>
        <p:spPr>
          <a:xfrm rot="10800000">
            <a:off x="2411290" y="2999273"/>
            <a:ext cx="253912" cy="176996"/>
          </a:xfrm>
          <a:prstGeom prst="leftArrow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1"/>
          </a:p>
        </p:txBody>
      </p:sp>
      <p:pic>
        <p:nvPicPr>
          <p:cNvPr id="8194" name="Picture 2" descr="Картинки по запросу funny wild animal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53" y="3811498"/>
            <a:ext cx="1532526" cy="223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59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/>
      <p:bldP spid="6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/>
              <a:t>row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608" y="1772816"/>
            <a:ext cx="7023524" cy="3187599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9" name="Rectangle 8"/>
          <p:cNvSpPr/>
          <p:nvPr/>
        </p:nvSpPr>
        <p:spPr>
          <a:xfrm>
            <a:off x="1043608" y="1880870"/>
            <a:ext cx="7023524" cy="8644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1" dirty="0"/>
              <a:t>Negative margin</a:t>
            </a:r>
            <a:endParaRPr lang="ru-RU" sz="2101" dirty="0"/>
          </a:p>
        </p:txBody>
      </p:sp>
      <p:sp>
        <p:nvSpPr>
          <p:cNvPr id="10" name="Rectangle 9"/>
          <p:cNvSpPr/>
          <p:nvPr/>
        </p:nvSpPr>
        <p:spPr>
          <a:xfrm>
            <a:off x="1043608" y="2934398"/>
            <a:ext cx="7023524" cy="8644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11" name="Rectangle 10"/>
          <p:cNvSpPr/>
          <p:nvPr/>
        </p:nvSpPr>
        <p:spPr>
          <a:xfrm>
            <a:off x="1043608" y="3987927"/>
            <a:ext cx="7023524" cy="8644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</p:spTree>
    <p:extLst>
      <p:ext uri="{BB962C8B-B14F-4D97-AF65-F5344CB8AC3E}">
        <p14:creationId xmlns:p14="http://schemas.microsoft.com/office/powerpoint/2010/main" val="532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.col-</a:t>
            </a:r>
            <a:r>
              <a:rPr lang="en-US" dirty="0" err="1"/>
              <a:t>xs</a:t>
            </a:r>
            <a:r>
              <a:rPr lang="en-US" dirty="0"/>
              <a:t>-* / .col-</a:t>
            </a:r>
            <a:r>
              <a:rPr lang="en-US" dirty="0" err="1"/>
              <a:t>sm</a:t>
            </a:r>
            <a:r>
              <a:rPr lang="en-US" dirty="0"/>
              <a:t>-* / .col-md-* / .col-</a:t>
            </a:r>
            <a:r>
              <a:rPr lang="en-US" dirty="0" err="1"/>
              <a:t>lg</a:t>
            </a:r>
            <a:r>
              <a:rPr lang="en-US" dirty="0"/>
              <a:t>-*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5952" y="1844824"/>
            <a:ext cx="7023524" cy="3187599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23" name="Rectangle 22"/>
          <p:cNvSpPr/>
          <p:nvPr/>
        </p:nvSpPr>
        <p:spPr>
          <a:xfrm>
            <a:off x="1065939" y="1959957"/>
            <a:ext cx="7023524" cy="8644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101" dirty="0"/>
          </a:p>
        </p:txBody>
      </p:sp>
      <p:sp>
        <p:nvSpPr>
          <p:cNvPr id="24" name="Rectangle 23"/>
          <p:cNvSpPr/>
          <p:nvPr/>
        </p:nvSpPr>
        <p:spPr>
          <a:xfrm>
            <a:off x="1065952" y="3006406"/>
            <a:ext cx="7023524" cy="186393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351"/>
          </a:p>
        </p:txBody>
      </p:sp>
      <p:sp>
        <p:nvSpPr>
          <p:cNvPr id="25" name="Rectangle 24"/>
          <p:cNvSpPr/>
          <p:nvPr/>
        </p:nvSpPr>
        <p:spPr>
          <a:xfrm>
            <a:off x="1174007" y="2060932"/>
            <a:ext cx="3349680" cy="648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17875" y="2068626"/>
            <a:ext cx="3349680" cy="648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ru-RU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74007" y="3114461"/>
            <a:ext cx="2215111" cy="648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ru-RU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51199" y="3113189"/>
            <a:ext cx="2431220" cy="648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ru-RU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83725" y="4005908"/>
            <a:ext cx="4204396" cy="6483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1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ru-RU" sz="3001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34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@media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958214" y="1340768"/>
            <a:ext cx="7238999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84" indent="0">
              <a:buFont typeface="Arial" panose="020B0604020202020204" pitchFamily="34" charset="0"/>
              <a:buNone/>
            </a:pPr>
            <a:r>
              <a:rPr lang="en-US" b="1" dirty="0" smtClean="0"/>
              <a:t>@media (min-width: 768px) </a:t>
            </a:r>
            <a:r>
              <a:rPr lang="en-US" dirty="0" smtClean="0"/>
              <a:t>{ </a:t>
            </a:r>
          </a:p>
          <a:p>
            <a:pPr marL="69084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C00000"/>
                </a:solidFill>
              </a:rPr>
              <a:t>.item </a:t>
            </a:r>
            <a:r>
              <a:rPr lang="en-US" dirty="0" smtClean="0"/>
              <a:t>{</a:t>
            </a:r>
          </a:p>
          <a:p>
            <a:pPr marL="69084" indent="0">
              <a:buFont typeface="Arial" panose="020B0604020202020204" pitchFamily="34" charset="0"/>
              <a:buNone/>
            </a:pPr>
            <a:r>
              <a:rPr lang="en-US" dirty="0" smtClean="0"/>
              <a:t>		float: none;</a:t>
            </a:r>
          </a:p>
          <a:p>
            <a:pPr marL="69084" indent="0">
              <a:buFont typeface="Arial" panose="020B0604020202020204" pitchFamily="34" charset="0"/>
              <a:buNone/>
            </a:pPr>
            <a:r>
              <a:rPr lang="en-US" dirty="0" smtClean="0"/>
              <a:t>	}</a:t>
            </a:r>
          </a:p>
          <a:p>
            <a:pPr marL="69084" indent="0">
              <a:buFont typeface="Arial" panose="020B0604020202020204" pitchFamily="34" charset="0"/>
              <a:buNone/>
            </a:pPr>
            <a:r>
              <a:rPr lang="en-US" dirty="0" smtClean="0"/>
              <a:t> }</a:t>
            </a:r>
            <a:endParaRPr lang="ru-RU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75" y="4295228"/>
            <a:ext cx="7725876" cy="1561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92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9552" y="3429000"/>
            <a:ext cx="7200800" cy="2160240"/>
          </a:xfrm>
        </p:spPr>
        <p:txBody>
          <a:bodyPr/>
          <a:lstStyle/>
          <a:p>
            <a:r>
              <a:rPr lang="en" dirty="0"/>
              <a:t>Useful Tools</a:t>
            </a:r>
            <a:br>
              <a:rPr lang="en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To speed up your development</a:t>
            </a:r>
          </a:p>
        </p:txBody>
      </p:sp>
    </p:spTree>
    <p:extLst>
      <p:ext uri="{BB962C8B-B14F-4D97-AF65-F5344CB8AC3E}">
        <p14:creationId xmlns:p14="http://schemas.microsoft.com/office/powerpoint/2010/main" val="330599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CSS Preprocessors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958214" y="1340768"/>
            <a:ext cx="7238999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84" indent="0">
              <a:buFont typeface="Arial" panose="020B0604020202020204" pitchFamily="34" charset="0"/>
              <a:buNone/>
            </a:pPr>
            <a:endParaRPr lang="ru-RU" dirty="0"/>
          </a:p>
        </p:txBody>
      </p:sp>
      <p:cxnSp>
        <p:nvCxnSpPr>
          <p:cNvPr id="8" name="Straight Connector 7"/>
          <p:cNvCxnSpPr>
            <a:endCxn id="28" idx="2"/>
          </p:cNvCxnSpPr>
          <p:nvPr/>
        </p:nvCxnSpPr>
        <p:spPr>
          <a:xfrm flipH="1">
            <a:off x="1673309" y="2448643"/>
            <a:ext cx="11006" cy="110584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81708" y="2448643"/>
            <a:ext cx="5832648" cy="79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11" idx="2"/>
          </p:cNvCxnSpPr>
          <p:nvPr/>
        </p:nvCxnSpPr>
        <p:spPr>
          <a:xfrm>
            <a:off x="7514356" y="2448643"/>
            <a:ext cx="0" cy="11063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46204" y="2906931"/>
            <a:ext cx="2736304" cy="648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565797" y="2456595"/>
            <a:ext cx="6203" cy="10984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29045" y="2906931"/>
            <a:ext cx="2736304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34555" y="1475230"/>
            <a:ext cx="2908128" cy="82939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34555" y="1424684"/>
            <a:ext cx="2908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cap="all" dirty="0">
                <a:solidFill>
                  <a:schemeClr val="bg2"/>
                </a:solidFill>
                <a:latin typeface="Arial Black" panose="020B0A04020102020204" pitchFamily="34" charset="0"/>
              </a:rPr>
              <a:t>CSS </a:t>
            </a:r>
            <a:r>
              <a:rPr lang="en-US" sz="2200" cap="all" dirty="0" smtClean="0">
                <a:solidFill>
                  <a:schemeClr val="bg2"/>
                </a:solidFill>
                <a:latin typeface="Arial Black" panose="020B0A04020102020204" pitchFamily="34" charset="0"/>
              </a:rPr>
              <a:t>Preprocessor</a:t>
            </a:r>
            <a:endParaRPr lang="en-US" sz="2200" cap="all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6041" y="3040169"/>
            <a:ext cx="273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solidFill>
                  <a:schemeClr val="bg2"/>
                </a:solidFill>
                <a:latin typeface="Arial Black" panose="020B0A04020102020204" pitchFamily="34" charset="0"/>
              </a:rPr>
              <a:t>SASS &amp; SCSS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42683" y="3040169"/>
            <a:ext cx="273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solidFill>
                  <a:schemeClr val="bg2"/>
                </a:solidFill>
                <a:latin typeface="Arial Black" panose="020B0A04020102020204" pitchFamily="34" charset="0"/>
              </a:rPr>
              <a:t>Stylus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157" y="2906412"/>
            <a:ext cx="2736304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all" dirty="0">
                <a:solidFill>
                  <a:schemeClr val="bg2"/>
                </a:solidFill>
                <a:latin typeface="Arial Black" panose="020B0A04020102020204" pitchFamily="34" charset="0"/>
              </a:rPr>
              <a:t>LESS</a:t>
            </a:r>
          </a:p>
        </p:txBody>
      </p:sp>
      <p:pic>
        <p:nvPicPr>
          <p:cNvPr id="30" name="Picture 2" descr="http://s3.amazonaws.com/prod.word/images/747/original.png?138964047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09" y="3805402"/>
            <a:ext cx="6050892" cy="243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48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system automating tasks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958214" y="1340768"/>
            <a:ext cx="7238999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84" indent="0">
              <a:buFont typeface="Arial" panose="020B0604020202020204" pitchFamily="34" charset="0"/>
              <a:buNone/>
            </a:pPr>
            <a:endParaRPr lang="ru-RU" dirty="0"/>
          </a:p>
        </p:txBody>
      </p:sp>
      <p:cxnSp>
        <p:nvCxnSpPr>
          <p:cNvPr id="8" name="Straight Connector 7"/>
          <p:cNvCxnSpPr>
            <a:endCxn id="28" idx="2"/>
          </p:cNvCxnSpPr>
          <p:nvPr/>
        </p:nvCxnSpPr>
        <p:spPr>
          <a:xfrm flipH="1">
            <a:off x="1673309" y="2448643"/>
            <a:ext cx="11006" cy="110584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81708" y="2448643"/>
            <a:ext cx="5832648" cy="795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11" idx="2"/>
          </p:cNvCxnSpPr>
          <p:nvPr/>
        </p:nvCxnSpPr>
        <p:spPr>
          <a:xfrm>
            <a:off x="7514356" y="2448643"/>
            <a:ext cx="0" cy="110636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46204" y="2906931"/>
            <a:ext cx="2736304" cy="64807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4565797" y="2456595"/>
            <a:ext cx="6203" cy="109840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29045" y="2906931"/>
            <a:ext cx="2736304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34555" y="1475230"/>
            <a:ext cx="2908128" cy="829396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191055" y="1634218"/>
            <a:ext cx="2908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cap="all" dirty="0" smtClean="0">
                <a:solidFill>
                  <a:schemeClr val="bg2"/>
                </a:solidFill>
                <a:latin typeface="Arial Black" panose="020B0A04020102020204" pitchFamily="34" charset="0"/>
              </a:rPr>
              <a:t>Build </a:t>
            </a:r>
            <a:r>
              <a:rPr lang="en-US" sz="2200" cap="all" dirty="0" err="1" smtClean="0">
                <a:solidFill>
                  <a:schemeClr val="bg2"/>
                </a:solidFill>
                <a:latin typeface="Arial Black" panose="020B0A04020102020204" pitchFamily="34" charset="0"/>
              </a:rPr>
              <a:t>systemS</a:t>
            </a:r>
            <a:endParaRPr lang="en-US" sz="2200" cap="all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6041" y="3040169"/>
            <a:ext cx="2738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solidFill>
                  <a:schemeClr val="bg2"/>
                </a:solidFill>
                <a:latin typeface="Arial Black" panose="020B0A04020102020204" pitchFamily="34" charset="0"/>
              </a:rPr>
              <a:t>Gulp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42683" y="3040169"/>
            <a:ext cx="273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cap="all" dirty="0">
                <a:solidFill>
                  <a:schemeClr val="bg2"/>
                </a:solidFill>
                <a:latin typeface="Arial Black" panose="020B0A04020102020204" pitchFamily="34" charset="0"/>
              </a:rPr>
              <a:t>Grunt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05157" y="2906412"/>
            <a:ext cx="2736304" cy="6480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cap="all" dirty="0" err="1">
                <a:solidFill>
                  <a:schemeClr val="bg2"/>
                </a:solidFill>
                <a:latin typeface="Arial Black" panose="020B0A04020102020204" pitchFamily="34" charset="0"/>
              </a:rPr>
              <a:t>Webpack</a:t>
            </a:r>
            <a:endParaRPr lang="en-US" sz="2000" cap="all" dirty="0">
              <a:solidFill>
                <a:schemeClr val="bg2"/>
              </a:solidFill>
              <a:latin typeface="Arial Black" panose="020B0A04020102020204" pitchFamily="34" charset="0"/>
            </a:endParaRPr>
          </a:p>
        </p:txBody>
      </p:sp>
      <p:pic>
        <p:nvPicPr>
          <p:cNvPr id="20" name="Picture 2" descr="https://assets.toptal.io/uploads/blog/image/91020/toptal-blog-image-1429247525359-2f5a88af71b2f72c4321bc1b4257b5e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148" y="3687722"/>
            <a:ext cx="3991247" cy="272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3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Chrome Extensions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958214" y="1340768"/>
            <a:ext cx="7238999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84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1115616" y="1777620"/>
            <a:ext cx="3398687" cy="3239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spcBef>
                <a:spcPts val="480"/>
              </a:spcBef>
              <a:buSzPct val="59375"/>
            </a:pPr>
            <a:r>
              <a:rPr lang="en-US" sz="2400" b="1" dirty="0"/>
              <a:t>MB Ruler / Page Ruler</a:t>
            </a:r>
          </a:p>
          <a:p>
            <a:pPr marL="257228" indent="-257228">
              <a:lnSpc>
                <a:spcPct val="200000"/>
              </a:lnSpc>
              <a:spcBef>
                <a:spcPts val="480"/>
              </a:spcBef>
              <a:buSzPct val="59375"/>
            </a:pPr>
            <a:r>
              <a:rPr lang="en-US" sz="2400" b="1" dirty="0" err="1"/>
              <a:t>PerfectPixel</a:t>
            </a:r>
            <a:endParaRPr lang="en-US" sz="2400" b="1" dirty="0"/>
          </a:p>
          <a:p>
            <a:pPr marL="257228" indent="-257228">
              <a:lnSpc>
                <a:spcPct val="200000"/>
              </a:lnSpc>
              <a:spcBef>
                <a:spcPts val="480"/>
              </a:spcBef>
              <a:buSzPct val="59375"/>
            </a:pPr>
            <a:r>
              <a:rPr lang="en-US" sz="2400" b="1" dirty="0" err="1"/>
              <a:t>Yslow</a:t>
            </a:r>
            <a:endParaRPr lang="en-US" sz="2400" b="1" dirty="0"/>
          </a:p>
          <a:p>
            <a:pPr marL="257228" indent="-257228">
              <a:lnSpc>
                <a:spcPct val="200000"/>
              </a:lnSpc>
              <a:spcBef>
                <a:spcPts val="480"/>
              </a:spcBef>
              <a:buSzPct val="59375"/>
            </a:pPr>
            <a:r>
              <a:rPr lang="en-US" sz="2400" b="1" dirty="0" err="1"/>
              <a:t>LiveReload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992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HTML &amp; CSS L2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958214" y="1340768"/>
            <a:ext cx="7238999" cy="4525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084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6" name="Rectangle 5"/>
          <p:cNvSpPr/>
          <p:nvPr/>
        </p:nvSpPr>
        <p:spPr>
          <a:xfrm>
            <a:off x="662219" y="1628800"/>
            <a:ext cx="83022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http://caniuse.com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2400" dirty="0" smtClean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r>
              <a:rPr lang="en" sz="2400" u="sng" dirty="0" smtClean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</a:t>
            </a:r>
            <a:r>
              <a:rPr lang="en" sz="2400" u="sng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://</a:t>
            </a:r>
            <a:r>
              <a:rPr lang="en" sz="2400" u="sng" dirty="0" smtClean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css-tricks.com/</a:t>
            </a:r>
            <a:endParaRPr lang="en" sz="2400" u="sng" dirty="0" smtClean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2400" u="sng" dirty="0" smtClean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https</a:t>
            </a:r>
            <a:r>
              <a:rPr lang="en-US" sz="2400" u="sng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://github.com/hail2u/html-best-practices</a:t>
            </a:r>
          </a:p>
          <a:p>
            <a:pPr lvl="0"/>
            <a:r>
              <a:rPr lang="en-US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"/>
              </a:rPr>
              <a:t>https://css-tricks.com/autoprefixer</a:t>
            </a:r>
            <a:r>
              <a:rPr lang="en-US" sz="2400" u="sng" dirty="0" smtClean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"/>
              </a:rPr>
              <a:t>/</a:t>
            </a:r>
          </a:p>
          <a:p>
            <a:pPr lvl="0"/>
            <a:r>
              <a:rPr lang="en-US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"/>
              </a:rPr>
              <a:t>https://css-tricks.com/snippets/css/complete-guide-grid</a:t>
            </a:r>
            <a:r>
              <a:rPr lang="en-US" sz="2400" u="sng" dirty="0" smtClean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"/>
              </a:rPr>
              <a:t>/</a:t>
            </a:r>
          </a:p>
          <a:p>
            <a:pPr lvl="0"/>
            <a:endParaRPr lang="en-US" sz="2400" u="sng" dirty="0">
              <a:solidFill>
                <a:schemeClr val="hlink"/>
              </a:solidFill>
              <a:latin typeface="Consolas"/>
              <a:ea typeface="Consolas"/>
              <a:cs typeface="Consolas"/>
              <a:sym typeface="Consolas"/>
              <a:hlinkClick r:id=""/>
            </a:endParaRPr>
          </a:p>
          <a:p>
            <a:pPr lvl="0"/>
            <a:r>
              <a:rPr lang="en-US" sz="2400" u="sng" dirty="0" smtClean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"/>
              </a:rPr>
              <a:t>https</a:t>
            </a:r>
            <a:r>
              <a:rPr lang="en-US" sz="24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"/>
              </a:rPr>
              <a:t>://htmlacademy.ru/courses/44</a:t>
            </a:r>
          </a:p>
          <a:p>
            <a:pPr lvl="0"/>
            <a:endParaRPr lang="en" sz="2400" u="sng" dirty="0" smtClean="0">
              <a:solidFill>
                <a:srgbClr val="0070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770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71600" y="1268760"/>
            <a:ext cx="7200800" cy="561700"/>
          </a:xfrm>
        </p:spPr>
        <p:txBody>
          <a:bodyPr/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Thank you</a:t>
            </a:r>
            <a:b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</a:br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 your</a:t>
            </a:r>
            <a:b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</a:br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attention!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348" y="179303"/>
            <a:ext cx="7142809" cy="441548"/>
          </a:xfrm>
        </p:spPr>
        <p:txBody>
          <a:bodyPr anchor="t">
            <a:noAutofit/>
          </a:bodyPr>
          <a:lstStyle/>
          <a:p>
            <a:pPr algn="l"/>
            <a:r>
              <a:rPr lang="en" sz="30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VALID HTML – IS IT IMPORTANT?</a:t>
            </a:r>
            <a:endParaRPr lang="en-US" sz="3000" cap="all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432" y="836863"/>
            <a:ext cx="914347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4" y="303606"/>
            <a:ext cx="276209" cy="2762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1" y="303605"/>
            <a:ext cx="123817" cy="2762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85834" y="260648"/>
            <a:ext cx="466686" cy="3692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715FE33-DA49-4B1B-95CE-7FA349CEFDEF}" type="slidenum"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62" y="6447656"/>
            <a:ext cx="9158874" cy="437530"/>
          </a:xfrm>
          <a:prstGeom prst="rect">
            <a:avLst/>
          </a:prstGeom>
        </p:spPr>
      </p:pic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775009" y="6600318"/>
            <a:ext cx="1584084" cy="240393"/>
          </a:xfrm>
        </p:spPr>
        <p:txBody>
          <a:bodyPr anchor="t">
            <a:normAutofit/>
          </a:bodyPr>
          <a:lstStyle/>
          <a:p>
            <a:pPr algn="l">
              <a:lnSpc>
                <a:spcPct val="60000"/>
              </a:lnSpc>
            </a:pPr>
            <a:r>
              <a:rPr lang="en-US" sz="1000" cap="all" dirty="0">
                <a:solidFill>
                  <a:schemeClr val="bg1"/>
                </a:solidFill>
                <a:latin typeface="Arial Regular"/>
              </a:rPr>
              <a:t>HTML &amp; CSS L1</a:t>
            </a: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  <a:p>
            <a:pPr algn="l">
              <a:lnSpc>
                <a:spcPct val="60000"/>
              </a:lnSpc>
            </a:pPr>
            <a:endParaRPr lang="en-US" sz="2900" cap="all" dirty="0">
              <a:solidFill>
                <a:schemeClr val="tx1">
                  <a:lumMod val="75000"/>
                  <a:lumOff val="25000"/>
                </a:schemeClr>
              </a:solidFill>
              <a:latin typeface="Arial 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7" y="6561554"/>
            <a:ext cx="995107" cy="1939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0569" y="1269260"/>
            <a:ext cx="8207012" cy="923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/>
              </a:rPr>
              <a:t>Validation is a process of checking your documents against a formal Standard, such as those published by the World Wide Web Consortium (W3C) for HTML</a:t>
            </a:r>
          </a:p>
        </p:txBody>
      </p:sp>
      <p:sp>
        <p:nvSpPr>
          <p:cNvPr id="4" name="Rectangle 3"/>
          <p:cNvSpPr/>
          <p:nvPr/>
        </p:nvSpPr>
        <p:spPr>
          <a:xfrm>
            <a:off x="470568" y="2224755"/>
            <a:ext cx="5732487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Why validate, what are the benefits?</a:t>
            </a:r>
          </a:p>
        </p:txBody>
      </p:sp>
      <p:sp>
        <p:nvSpPr>
          <p:cNvPr id="6" name="Rectangle 5"/>
          <p:cNvSpPr/>
          <p:nvPr/>
        </p:nvSpPr>
        <p:spPr>
          <a:xfrm>
            <a:off x="972433" y="2781079"/>
            <a:ext cx="4570942" cy="28801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Non uniform browser correction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Rendering time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Future proofing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Google prefers valid code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Accessibility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Self satisfaction</a:t>
            </a:r>
          </a:p>
          <a:p>
            <a:pPr marL="171416" indent="-171416">
              <a:lnSpc>
                <a:spcPct val="120000"/>
              </a:lnSpc>
              <a:spcBef>
                <a:spcPts val="600"/>
              </a:spcBef>
              <a:buClr>
                <a:srgbClr val="ED1C24"/>
              </a:buClr>
              <a:buSzPct val="144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9396" y="5392872"/>
            <a:ext cx="4479741" cy="369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 Bold"/>
              </a:rPr>
              <a:t>HTML5 validator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https://validator.w3.org/</a:t>
            </a:r>
            <a:endParaRPr lang="en-US" dirty="0"/>
          </a:p>
        </p:txBody>
      </p:sp>
      <p:pic>
        <p:nvPicPr>
          <p:cNvPr id="9218" name="Picture 2" descr="Картинки по запросу 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00052"/>
            <a:ext cx="2369681" cy="236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2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ing Slides">
  <a:themeElements>
    <a:clrScheme name="iTechArt Theme">
      <a:dk1>
        <a:srgbClr val="404040"/>
      </a:dk1>
      <a:lt1>
        <a:srgbClr val="F2F2F2"/>
      </a:lt1>
      <a:dk2>
        <a:srgbClr val="ED1C24"/>
      </a:dk2>
      <a:lt2>
        <a:srgbClr val="FFFFFF"/>
      </a:lt2>
      <a:accent1>
        <a:srgbClr val="ED1C24"/>
      </a:accent1>
      <a:accent2>
        <a:srgbClr val="7F7F7F"/>
      </a:accent2>
      <a:accent3>
        <a:srgbClr val="E92B2B"/>
      </a:accent3>
      <a:accent4>
        <a:srgbClr val="F2F2F2"/>
      </a:accent4>
      <a:accent5>
        <a:srgbClr val="9B9B9B"/>
      </a:accent5>
      <a:accent6>
        <a:srgbClr val="595959"/>
      </a:accent6>
      <a:hlink>
        <a:srgbClr val="595959"/>
      </a:hlink>
      <a:folHlink>
        <a:srgbClr val="9B9B9B"/>
      </a:folHlink>
    </a:clrScheme>
    <a:fontScheme name="Custom 1">
      <a:majorFont>
        <a:latin typeface="Arial"/>
        <a:ea typeface=""/>
        <a:cs typeface=""/>
      </a:majorFont>
      <a:minorFont>
        <a:latin typeface="Arial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Primary Theme">
  <a:themeElements>
    <a:clrScheme name="iTechArt">
      <a:dk1>
        <a:srgbClr val="404040"/>
      </a:dk1>
      <a:lt1>
        <a:srgbClr val="FFFFFF"/>
      </a:lt1>
      <a:dk2>
        <a:srgbClr val="ED1C24"/>
      </a:dk2>
      <a:lt2>
        <a:srgbClr val="FFFFFF"/>
      </a:lt2>
      <a:accent1>
        <a:srgbClr val="ED1C24"/>
      </a:accent1>
      <a:accent2>
        <a:srgbClr val="9B9B9B"/>
      </a:accent2>
      <a:accent3>
        <a:srgbClr val="595959"/>
      </a:accent3>
      <a:accent4>
        <a:srgbClr val="7F7F7F"/>
      </a:accent4>
      <a:accent5>
        <a:srgbClr val="F2F2F2"/>
      </a:accent5>
      <a:accent6>
        <a:srgbClr val="FFFFFF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nal Slides">
  <a:themeElements>
    <a:clrScheme name="iTechArt">
      <a:dk1>
        <a:srgbClr val="404040"/>
      </a:dk1>
      <a:lt1>
        <a:srgbClr val="FFFFFF"/>
      </a:lt1>
      <a:dk2>
        <a:srgbClr val="ED1C24"/>
      </a:dk2>
      <a:lt2>
        <a:srgbClr val="FFFFFF"/>
      </a:lt2>
      <a:accent1>
        <a:srgbClr val="ED1C24"/>
      </a:accent1>
      <a:accent2>
        <a:srgbClr val="9B9B9B"/>
      </a:accent2>
      <a:accent3>
        <a:srgbClr val="595959"/>
      </a:accent3>
      <a:accent4>
        <a:srgbClr val="7F7F7F"/>
      </a:accent4>
      <a:accent5>
        <a:srgbClr val="F2F2F2"/>
      </a:accent5>
      <a:accent6>
        <a:srgbClr val="FFFFFF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6505</TotalTime>
  <Words>2861</Words>
  <Application>Microsoft Office PowerPoint</Application>
  <PresentationFormat>On-screen Show (4:3)</PresentationFormat>
  <Paragraphs>801</Paragraphs>
  <Slides>88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Arial</vt:lpstr>
      <vt:lpstr>Arial </vt:lpstr>
      <vt:lpstr>Arial Black</vt:lpstr>
      <vt:lpstr>Arial Bold</vt:lpstr>
      <vt:lpstr>Arial Narrow</vt:lpstr>
      <vt:lpstr>Arial Regular</vt:lpstr>
      <vt:lpstr>Calibri</vt:lpstr>
      <vt:lpstr>Consolas</vt:lpstr>
      <vt:lpstr>Wingdings</vt:lpstr>
      <vt:lpstr>Dividing Slides</vt:lpstr>
      <vt:lpstr>Content Primary Theme</vt:lpstr>
      <vt:lpstr>Final Slides</vt:lpstr>
      <vt:lpstr>HTML &amp; CSS</vt:lpstr>
      <vt:lpstr>PowerPoint Presentation</vt:lpstr>
      <vt:lpstr>Our goals</vt:lpstr>
      <vt:lpstr>HTML</vt:lpstr>
      <vt:lpstr>HTML Page Structure</vt:lpstr>
      <vt:lpstr>HTML Elements</vt:lpstr>
      <vt:lpstr>Basic HTML tags - 1 </vt:lpstr>
      <vt:lpstr>Basic HTML tags - 2 </vt:lpstr>
      <vt:lpstr>VALID HTML – IS IT IMPORTANT?</vt:lpstr>
      <vt:lpstr>CSS</vt:lpstr>
      <vt:lpstr>Browser styles</vt:lpstr>
      <vt:lpstr>reset.css</vt:lpstr>
      <vt:lpstr>Normalize.css</vt:lpstr>
      <vt:lpstr>Why CSS is needed?</vt:lpstr>
      <vt:lpstr>How to add css to an html page?</vt:lpstr>
      <vt:lpstr>How to add css to an html page?</vt:lpstr>
      <vt:lpstr>How to add css to an html page?</vt:lpstr>
      <vt:lpstr>HTML + CSS: Attributes</vt:lpstr>
      <vt:lpstr>Descendant combinator</vt:lpstr>
      <vt:lpstr>Child combiNator</vt:lpstr>
      <vt:lpstr>General sibling combinator</vt:lpstr>
      <vt:lpstr>adjacent sibling combinator</vt:lpstr>
      <vt:lpstr>What does this line mean?</vt:lpstr>
      <vt:lpstr>How does a browser parse styles?</vt:lpstr>
      <vt:lpstr>CSS rules priorities</vt:lpstr>
      <vt:lpstr>Priority of different styles</vt:lpstr>
      <vt:lpstr>!important matters</vt:lpstr>
      <vt:lpstr>Style calculator</vt:lpstr>
      <vt:lpstr>Last declaration</vt:lpstr>
      <vt:lpstr>What declaration wins?</vt:lpstr>
      <vt:lpstr>Properties</vt:lpstr>
      <vt:lpstr>Properties</vt:lpstr>
      <vt:lpstr>Compound properties</vt:lpstr>
      <vt:lpstr>Vendor Prefixes</vt:lpstr>
      <vt:lpstr>Display</vt:lpstr>
      <vt:lpstr>Display: none, block, inline</vt:lpstr>
      <vt:lpstr>Box Model</vt:lpstr>
      <vt:lpstr>Display: list-item</vt:lpstr>
      <vt:lpstr>Display: table</vt:lpstr>
      <vt:lpstr>Display: inline-block, inline-table</vt:lpstr>
      <vt:lpstr>Display: inline-block</vt:lpstr>
      <vt:lpstr>Float vs Inline-block</vt:lpstr>
      <vt:lpstr>Float vs Inline-block</vt:lpstr>
      <vt:lpstr>Float vs Inline-block</vt:lpstr>
      <vt:lpstr>Display: flex</vt:lpstr>
      <vt:lpstr>Display: GRID | INLINE-GRID</vt:lpstr>
      <vt:lpstr>Position</vt:lpstr>
      <vt:lpstr>Position: static, relative</vt:lpstr>
      <vt:lpstr>Position: ABSOLUTE</vt:lpstr>
      <vt:lpstr>Position: relative, ABSOLUTE</vt:lpstr>
      <vt:lpstr>Position: ABSOLUTE</vt:lpstr>
      <vt:lpstr>Position: fixed, sticky</vt:lpstr>
      <vt:lpstr>PowerPoint Presentation</vt:lpstr>
      <vt:lpstr>Z-index: wtf</vt:lpstr>
      <vt:lpstr>PowerPoint Presentation</vt:lpstr>
      <vt:lpstr>Containers and Semantic HTML </vt:lpstr>
      <vt:lpstr>Semantic HTML </vt:lpstr>
      <vt:lpstr>RULES</vt:lpstr>
      <vt:lpstr>PowerPoint Presentation</vt:lpstr>
      <vt:lpstr>Links and user actions</vt:lpstr>
      <vt:lpstr>Target</vt:lpstr>
      <vt:lpstr>Structure pseudo classes</vt:lpstr>
      <vt:lpstr>Structure pseudo classes</vt:lpstr>
      <vt:lpstr>Structure pseudo classes</vt:lpstr>
      <vt:lpstr>States pseudo classes</vt:lpstr>
      <vt:lpstr>Pseudo elements</vt:lpstr>
      <vt:lpstr>PowerPoint Presentation</vt:lpstr>
      <vt:lpstr>Buttons and Inputs</vt:lpstr>
      <vt:lpstr>Checkboxes and Radio buttons </vt:lpstr>
      <vt:lpstr>SELECT</vt:lpstr>
      <vt:lpstr>HTML5 Validation</vt:lpstr>
      <vt:lpstr>PowerPoint Presentation</vt:lpstr>
      <vt:lpstr>SMACCS</vt:lpstr>
      <vt:lpstr>BEM (Block, Element, Modifier)</vt:lpstr>
      <vt:lpstr>BEM (Block, Element, Modifier)</vt:lpstr>
      <vt:lpstr>BEM (Block, Element, Modifier)</vt:lpstr>
      <vt:lpstr>PowerPoint Presentation</vt:lpstr>
      <vt:lpstr>What is responsive web design</vt:lpstr>
      <vt:lpstr>.container / .container-fluid</vt:lpstr>
      <vt:lpstr>.row</vt:lpstr>
      <vt:lpstr>.col-xs-* / .col-sm-* / .col-md-* / .col-lg-*</vt:lpstr>
      <vt:lpstr>@media</vt:lpstr>
      <vt:lpstr>PowerPoint Presentation</vt:lpstr>
      <vt:lpstr>CSS Preprocessors</vt:lpstr>
      <vt:lpstr>Build system automating tasks</vt:lpstr>
      <vt:lpstr>Chrome Extensions</vt:lpstr>
      <vt:lpstr>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NAME</dc:title>
  <dc:creator>Alexandra Aliseychik</dc:creator>
  <cp:lastModifiedBy>Alexey Bondarovitch</cp:lastModifiedBy>
  <cp:revision>732</cp:revision>
  <dcterms:created xsi:type="dcterms:W3CDTF">2015-05-04T13:52:14Z</dcterms:created>
  <dcterms:modified xsi:type="dcterms:W3CDTF">2018-07-04T06:26:59Z</dcterms:modified>
</cp:coreProperties>
</file>